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  <p:sldMasterId id="2147483722" r:id="rId5"/>
    <p:sldMasterId id="2147483728" r:id="rId6"/>
    <p:sldMasterId id="2147483736" r:id="rId7"/>
    <p:sldMasterId id="2147483744" r:id="rId8"/>
    <p:sldMasterId id="2147483750" r:id="rId9"/>
  </p:sldMasterIdLst>
  <p:notesMasterIdLst>
    <p:notesMasterId r:id="rId48"/>
  </p:notesMasterIdLst>
  <p:sldIdLst>
    <p:sldId id="4745" r:id="rId10"/>
    <p:sldId id="3347" r:id="rId11"/>
    <p:sldId id="4716" r:id="rId12"/>
    <p:sldId id="4346" r:id="rId13"/>
    <p:sldId id="4240" r:id="rId14"/>
    <p:sldId id="4746" r:id="rId15"/>
    <p:sldId id="1001" r:id="rId16"/>
    <p:sldId id="4424" r:id="rId17"/>
    <p:sldId id="1002" r:id="rId18"/>
    <p:sldId id="1003" r:id="rId19"/>
    <p:sldId id="1013" r:id="rId20"/>
    <p:sldId id="4425" r:id="rId21"/>
    <p:sldId id="4744" r:id="rId22"/>
    <p:sldId id="4427" r:id="rId23"/>
    <p:sldId id="4715" r:id="rId24"/>
    <p:sldId id="4722" r:id="rId25"/>
    <p:sldId id="4723" r:id="rId26"/>
    <p:sldId id="1007" r:id="rId27"/>
    <p:sldId id="4724" r:id="rId28"/>
    <p:sldId id="4731" r:id="rId29"/>
    <p:sldId id="1009" r:id="rId30"/>
    <p:sldId id="4732" r:id="rId31"/>
    <p:sldId id="1010" r:id="rId32"/>
    <p:sldId id="4733" r:id="rId33"/>
    <p:sldId id="1011" r:id="rId34"/>
    <p:sldId id="4734" r:id="rId35"/>
    <p:sldId id="4735" r:id="rId36"/>
    <p:sldId id="4736" r:id="rId37"/>
    <p:sldId id="982" r:id="rId38"/>
    <p:sldId id="4737" r:id="rId39"/>
    <p:sldId id="964" r:id="rId40"/>
    <p:sldId id="1021" r:id="rId41"/>
    <p:sldId id="1023" r:id="rId42"/>
    <p:sldId id="1022" r:id="rId43"/>
    <p:sldId id="4738" r:id="rId44"/>
    <p:sldId id="4743" r:id="rId45"/>
    <p:sldId id="4747" r:id="rId46"/>
    <p:sldId id="262" r:id="rId47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klusējuma sadaļa" id="{ADFE262E-F22C-4D79-A5D1-D944011C0D80}">
          <p14:sldIdLst/>
        </p14:section>
        <p14:section name="Noklusējuma sadaļa" id="{19F2D97A-C687-4030-BEDF-A1A71393CE33}">
          <p14:sldIdLst>
            <p14:sldId id="4745"/>
            <p14:sldId id="3347"/>
            <p14:sldId id="4716"/>
            <p14:sldId id="4346"/>
            <p14:sldId id="4240"/>
            <p14:sldId id="4746"/>
            <p14:sldId id="1001"/>
            <p14:sldId id="4424"/>
            <p14:sldId id="1002"/>
            <p14:sldId id="1003"/>
            <p14:sldId id="1013"/>
            <p14:sldId id="4425"/>
            <p14:sldId id="4744"/>
            <p14:sldId id="4427"/>
            <p14:sldId id="4715"/>
            <p14:sldId id="4722"/>
            <p14:sldId id="4723"/>
            <p14:sldId id="1007"/>
            <p14:sldId id="4724"/>
            <p14:sldId id="4731"/>
            <p14:sldId id="1009"/>
            <p14:sldId id="4732"/>
            <p14:sldId id="1010"/>
            <p14:sldId id="4733"/>
            <p14:sldId id="1011"/>
            <p14:sldId id="4734"/>
            <p14:sldId id="4735"/>
            <p14:sldId id="4736"/>
            <p14:sldId id="982"/>
            <p14:sldId id="4737"/>
            <p14:sldId id="964"/>
            <p14:sldId id="1021"/>
            <p14:sldId id="1023"/>
            <p14:sldId id="1022"/>
            <p14:sldId id="4738"/>
            <p14:sldId id="4743"/>
            <p14:sldId id="4747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346A"/>
    <a:srgbClr val="DCB9B2"/>
    <a:srgbClr val="FFD85B"/>
    <a:srgbClr val="556B7F"/>
    <a:srgbClr val="6EC4D8"/>
    <a:srgbClr val="799FCD"/>
    <a:srgbClr val="AEDAEC"/>
    <a:srgbClr val="BCE1F0"/>
    <a:srgbClr val="A7D8EB"/>
    <a:srgbClr val="004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1" autoAdjust="0"/>
    <p:restoredTop sz="94583" autoAdjust="0"/>
  </p:normalViewPr>
  <p:slideViewPr>
    <p:cSldViewPr snapToGrid="0">
      <p:cViewPr varScale="1">
        <p:scale>
          <a:sx n="115" d="100"/>
          <a:sy n="115" d="100"/>
        </p:scale>
        <p:origin x="379" y="82"/>
      </p:cViewPr>
      <p:guideLst/>
    </p:cSldViewPr>
  </p:slideViewPr>
  <p:outlineViewPr>
    <p:cViewPr>
      <p:scale>
        <a:sx n="33" d="100"/>
        <a:sy n="33" d="100"/>
      </p:scale>
      <p:origin x="0" y="-3005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1EB99-F47C-4A57-A15D-B4FFCC80D859}" type="datetimeFigureOut">
              <a:rPr lang="lv-LV" smtClean="0"/>
              <a:t>27.06.2024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E259D-58C1-45B7-BA5E-59253FAB99B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8841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Grūtības vai nespēja lietot ekstremitātes, muskuļu kontroles vājums, sajūtu ierobežojumi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Ierobežojumi, kas saistīti ar daļēju vai pilnīgu nespēju uztvert skaņas un piekļūt audio informācijai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Grūtības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redzēt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objektus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uztvert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gaismu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vai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krāsu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pareizi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novērtēt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attālumus</a:t>
            </a:r>
            <a:endParaRPr lang="lv-LV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altLang="lv-LV" sz="2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Ierobežota sensorā uztvere, uzvedības un garīgās veselības traucējumi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 panose="020B03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88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543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60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0DB49-076A-4F7C-A5E5-A4A729C113FB}" type="slidenum">
              <a:rPr lang="lv-LV" noProof="0" smtClean="0"/>
              <a:t>31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4179050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014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53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3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44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03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659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080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57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60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668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0DB49-076A-4F7C-A5E5-A4A729C113FB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7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997AFCF5-A004-6133-17C7-448883B94E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3612821" cy="3429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1">
            <a:extLst>
              <a:ext uri="{FF2B5EF4-FFF2-40B4-BE49-F238E27FC236}">
                <a16:creationId xmlns:a16="http://schemas.microsoft.com/office/drawing/2014/main" id="{4F61C167-8F51-B8F8-47F2-F69F46E8F42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12821" y="3429000"/>
            <a:ext cx="3612821" cy="3429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3594" y="2"/>
            <a:ext cx="6099574" cy="685445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195865" y="6482104"/>
            <a:ext cx="451655" cy="372790"/>
          </a:xfrm>
          <a:custGeom>
            <a:avLst/>
            <a:gdLst/>
            <a:ahLst/>
            <a:cxnLst/>
            <a:rect l="l" t="t" r="r" b="b"/>
            <a:pathLst>
              <a:path w="426720" h="352425">
                <a:moveTo>
                  <a:pt x="426605" y="0"/>
                </a:moveTo>
                <a:lnTo>
                  <a:pt x="352005" y="0"/>
                </a:lnTo>
                <a:lnTo>
                  <a:pt x="0" y="352005"/>
                </a:lnTo>
                <a:lnTo>
                  <a:pt x="74599" y="352005"/>
                </a:lnTo>
                <a:lnTo>
                  <a:pt x="426605" y="0"/>
                </a:lnTo>
                <a:close/>
              </a:path>
            </a:pathLst>
          </a:custGeom>
          <a:solidFill>
            <a:srgbClr val="005C57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8" name="bg object 18"/>
          <p:cNvSpPr/>
          <p:nvPr/>
        </p:nvSpPr>
        <p:spPr>
          <a:xfrm>
            <a:off x="9265916" y="182145"/>
            <a:ext cx="2927693" cy="2925901"/>
          </a:xfrm>
          <a:custGeom>
            <a:avLst/>
            <a:gdLst/>
            <a:ahLst/>
            <a:cxnLst/>
            <a:rect l="l" t="t" r="r" b="b"/>
            <a:pathLst>
              <a:path w="2766059" h="2766060">
                <a:moveTo>
                  <a:pt x="2765645" y="0"/>
                </a:moveTo>
                <a:lnTo>
                  <a:pt x="0" y="2765645"/>
                </a:lnTo>
                <a:lnTo>
                  <a:pt x="1491615" y="2765645"/>
                </a:lnTo>
                <a:lnTo>
                  <a:pt x="2765645" y="1491618"/>
                </a:lnTo>
                <a:lnTo>
                  <a:pt x="2765645" y="0"/>
                </a:lnTo>
                <a:close/>
              </a:path>
            </a:pathLst>
          </a:custGeom>
          <a:solidFill>
            <a:srgbClr val="6AA948">
              <a:alpha val="6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9" name="bg object 19"/>
          <p:cNvSpPr/>
          <p:nvPr/>
        </p:nvSpPr>
        <p:spPr>
          <a:xfrm>
            <a:off x="10302040" y="2160911"/>
            <a:ext cx="1891305" cy="1890147"/>
          </a:xfrm>
          <a:custGeom>
            <a:avLst/>
            <a:gdLst/>
            <a:ahLst/>
            <a:cxnLst/>
            <a:rect l="l" t="t" r="r" b="b"/>
            <a:pathLst>
              <a:path w="1786890" h="1786889">
                <a:moveTo>
                  <a:pt x="1786723" y="0"/>
                </a:moveTo>
                <a:lnTo>
                  <a:pt x="0" y="1786723"/>
                </a:lnTo>
                <a:lnTo>
                  <a:pt x="696823" y="1786723"/>
                </a:lnTo>
                <a:lnTo>
                  <a:pt x="1786723" y="696823"/>
                </a:lnTo>
                <a:lnTo>
                  <a:pt x="1786723" y="0"/>
                </a:lnTo>
                <a:close/>
              </a:path>
            </a:pathLst>
          </a:custGeom>
          <a:solidFill>
            <a:srgbClr val="6AA948">
              <a:alpha val="21000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0" name="bg object 20"/>
          <p:cNvSpPr/>
          <p:nvPr/>
        </p:nvSpPr>
        <p:spPr>
          <a:xfrm>
            <a:off x="10629810" y="6381094"/>
            <a:ext cx="949686" cy="473545"/>
          </a:xfrm>
          <a:custGeom>
            <a:avLst/>
            <a:gdLst/>
            <a:ahLst/>
            <a:cxnLst/>
            <a:rect l="l" t="t" r="r" b="b"/>
            <a:pathLst>
              <a:path w="897254" h="447675">
                <a:moveTo>
                  <a:pt x="896723" y="0"/>
                </a:moveTo>
                <a:lnTo>
                  <a:pt x="447498" y="2"/>
                </a:lnTo>
                <a:lnTo>
                  <a:pt x="0" y="447501"/>
                </a:lnTo>
                <a:lnTo>
                  <a:pt x="449224" y="447501"/>
                </a:lnTo>
                <a:lnTo>
                  <a:pt x="896723" y="2"/>
                </a:lnTo>
                <a:close/>
              </a:path>
            </a:pathLst>
          </a:custGeom>
          <a:solidFill>
            <a:srgbClr val="6AA948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751" y="2401783"/>
            <a:ext cx="5000467" cy="521233"/>
          </a:xfrm>
        </p:spPr>
        <p:txBody>
          <a:bodyPr lIns="0" tIns="0" rIns="0" bIns="0"/>
          <a:lstStyle>
            <a:lvl1pPr>
              <a:defRPr sz="3387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27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27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3369674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751" y="2401783"/>
            <a:ext cx="5000467" cy="521233"/>
          </a:xfrm>
        </p:spPr>
        <p:txBody>
          <a:bodyPr lIns="0" tIns="0" rIns="0" bIns="0"/>
          <a:lstStyle>
            <a:lvl1pPr>
              <a:defRPr sz="3387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36" y="1577341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341" y="1577341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27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27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87526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12193169" cy="255173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195864" y="6482104"/>
            <a:ext cx="451655" cy="372790"/>
          </a:xfrm>
          <a:custGeom>
            <a:avLst/>
            <a:gdLst/>
            <a:ahLst/>
            <a:cxnLst/>
            <a:rect l="l" t="t" r="r" b="b"/>
            <a:pathLst>
              <a:path w="426720" h="352425">
                <a:moveTo>
                  <a:pt x="426605" y="0"/>
                </a:moveTo>
                <a:lnTo>
                  <a:pt x="352005" y="0"/>
                </a:lnTo>
                <a:lnTo>
                  <a:pt x="0" y="352005"/>
                </a:lnTo>
                <a:lnTo>
                  <a:pt x="74599" y="352005"/>
                </a:lnTo>
                <a:lnTo>
                  <a:pt x="426605" y="0"/>
                </a:lnTo>
                <a:close/>
              </a:path>
            </a:pathLst>
          </a:custGeom>
          <a:solidFill>
            <a:srgbClr val="005C57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8" name="bg object 18"/>
          <p:cNvSpPr/>
          <p:nvPr/>
        </p:nvSpPr>
        <p:spPr>
          <a:xfrm>
            <a:off x="10629810" y="6381094"/>
            <a:ext cx="949686" cy="473545"/>
          </a:xfrm>
          <a:custGeom>
            <a:avLst/>
            <a:gdLst/>
            <a:ahLst/>
            <a:cxnLst/>
            <a:rect l="l" t="t" r="r" b="b"/>
            <a:pathLst>
              <a:path w="897254" h="447675">
                <a:moveTo>
                  <a:pt x="896723" y="0"/>
                </a:moveTo>
                <a:lnTo>
                  <a:pt x="447498" y="2"/>
                </a:lnTo>
                <a:lnTo>
                  <a:pt x="0" y="447501"/>
                </a:lnTo>
                <a:lnTo>
                  <a:pt x="449224" y="447501"/>
                </a:lnTo>
                <a:lnTo>
                  <a:pt x="896723" y="2"/>
                </a:lnTo>
                <a:close/>
              </a:path>
            </a:pathLst>
          </a:custGeom>
          <a:solidFill>
            <a:srgbClr val="6AA948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9" name="bg object 19"/>
          <p:cNvSpPr/>
          <p:nvPr/>
        </p:nvSpPr>
        <p:spPr>
          <a:xfrm>
            <a:off x="11195864" y="6482104"/>
            <a:ext cx="451655" cy="372790"/>
          </a:xfrm>
          <a:custGeom>
            <a:avLst/>
            <a:gdLst/>
            <a:ahLst/>
            <a:cxnLst/>
            <a:rect l="l" t="t" r="r" b="b"/>
            <a:pathLst>
              <a:path w="426720" h="352425">
                <a:moveTo>
                  <a:pt x="426605" y="0"/>
                </a:moveTo>
                <a:lnTo>
                  <a:pt x="352005" y="0"/>
                </a:lnTo>
                <a:lnTo>
                  <a:pt x="0" y="352005"/>
                </a:lnTo>
                <a:lnTo>
                  <a:pt x="74599" y="352005"/>
                </a:lnTo>
                <a:lnTo>
                  <a:pt x="426605" y="0"/>
                </a:lnTo>
                <a:close/>
              </a:path>
            </a:pathLst>
          </a:custGeom>
          <a:solidFill>
            <a:srgbClr val="005C57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0" name="bg object 20"/>
          <p:cNvSpPr/>
          <p:nvPr/>
        </p:nvSpPr>
        <p:spPr>
          <a:xfrm>
            <a:off x="10629810" y="6381094"/>
            <a:ext cx="949686" cy="473545"/>
          </a:xfrm>
          <a:custGeom>
            <a:avLst/>
            <a:gdLst/>
            <a:ahLst/>
            <a:cxnLst/>
            <a:rect l="l" t="t" r="r" b="b"/>
            <a:pathLst>
              <a:path w="897254" h="447675">
                <a:moveTo>
                  <a:pt x="896723" y="0"/>
                </a:moveTo>
                <a:lnTo>
                  <a:pt x="447498" y="2"/>
                </a:lnTo>
                <a:lnTo>
                  <a:pt x="0" y="447501"/>
                </a:lnTo>
                <a:lnTo>
                  <a:pt x="449224" y="447501"/>
                </a:lnTo>
                <a:lnTo>
                  <a:pt x="896723" y="2"/>
                </a:lnTo>
                <a:close/>
              </a:path>
            </a:pathLst>
          </a:custGeom>
          <a:solidFill>
            <a:srgbClr val="6AA948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751" y="2401783"/>
            <a:ext cx="5000467" cy="521233"/>
          </a:xfrm>
        </p:spPr>
        <p:txBody>
          <a:bodyPr lIns="0" tIns="0" rIns="0" bIns="0"/>
          <a:lstStyle>
            <a:lvl1pPr>
              <a:defRPr sz="3387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27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27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3709872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27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27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2201112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78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175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537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997AFCF5-A004-6133-17C7-448883B94E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3612821" cy="3429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1">
            <a:extLst>
              <a:ext uri="{FF2B5EF4-FFF2-40B4-BE49-F238E27FC236}">
                <a16:creationId xmlns:a16="http://schemas.microsoft.com/office/drawing/2014/main" id="{4F61C167-8F51-B8F8-47F2-F69F46E8F42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12821" y="3429000"/>
            <a:ext cx="3612821" cy="3429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84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Right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F72E88C5-F92A-8989-9506-F6AEA4C0648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82538" y="1559559"/>
            <a:ext cx="4187111" cy="46997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3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F10352BD-EFA2-6E52-4E82-08652E291D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93037" y="0"/>
            <a:ext cx="2978217" cy="29885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B744658C-66CD-3E89-BAD9-F4F5A3120F1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06586" y="0"/>
            <a:ext cx="2978217" cy="29885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0904ACE9-3998-B935-736F-FA0F2E63A3C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20134" y="0"/>
            <a:ext cx="2978217" cy="29885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82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Right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F72E88C5-F92A-8989-9506-F6AEA4C0648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82538" y="1559559"/>
            <a:ext cx="4187111" cy="46997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74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64ABC441-0CF4-192F-221B-D349214692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rot="1536113">
            <a:off x="6758705" y="555667"/>
            <a:ext cx="2712407" cy="5891706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63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9">
            <a:extLst>
              <a:ext uri="{FF2B5EF4-FFF2-40B4-BE49-F238E27FC236}">
                <a16:creationId xmlns:a16="http://schemas.microsoft.com/office/drawing/2014/main" id="{399C3769-7C01-5A45-BE86-6AE12DB0B29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rot="21081925">
            <a:off x="380905" y="1782394"/>
            <a:ext cx="5118800" cy="3240715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968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936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736AE3-E957-487C-8F97-F083159816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382" y="635789"/>
            <a:ext cx="2359254" cy="22323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6ACDE6C-A548-4868-8055-2D7B46F0D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79502" y="635789"/>
            <a:ext cx="2359255" cy="22323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1A3D2E-76FA-4452-BEF6-8F64A59899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1382" y="3558089"/>
            <a:ext cx="2359254" cy="22323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839904-2FB3-4038-AF60-7D7D1AFA58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9502" y="3558089"/>
            <a:ext cx="2359255" cy="22323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784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440" y="170122"/>
            <a:ext cx="6602923" cy="191891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0441" y="2183035"/>
            <a:ext cx="5355266" cy="4121845"/>
          </a:xfrm>
        </p:spPr>
        <p:txBody>
          <a:bodyPr anchor="t"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object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56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607600" y="2114984"/>
            <a:ext cx="4830800" cy="4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607600" y="2852217"/>
            <a:ext cx="4830800" cy="189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▫"/>
              <a:defRPr/>
            </a:lvl1pPr>
            <a:lvl2pPr marL="1219170" lvl="1" indent="-474121" rtl="0">
              <a:spcBef>
                <a:spcPts val="800"/>
              </a:spcBef>
              <a:spcAft>
                <a:spcPts val="0"/>
              </a:spcAft>
              <a:buSzPts val="2000"/>
              <a:buChar char="▪"/>
              <a:defRPr/>
            </a:lvl2pPr>
            <a:lvl3pPr marL="1828754" lvl="2" indent="-474121" rtl="0"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3pPr>
            <a:lvl4pPr marL="2438339" lvl="3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584400" y="6250333"/>
            <a:ext cx="607600" cy="6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89092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06118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43001" y="2229347"/>
            <a:ext cx="5496636" cy="38217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object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picture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89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8" name="Datuma vietturis 7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9" name="Kājenes vietturis 8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lv-LV" noProof="0"/>
          </a:p>
        </p:txBody>
      </p:sp>
      <p:sp>
        <p:nvSpPr>
          <p:cNvPr id="10" name="Slaida numura vietturis 9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4FAB73BC-B049-4115-A692-8D63A059BFB8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12" name="Satura vietturis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lv-LV" noProof="0"/>
              <a:t>Rediģējiet šablona teksta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13" name="Teksta vietturis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  <p:sp>
        <p:nvSpPr>
          <p:cNvPr id="14" name="Teksta vietturis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lv-LV" noProof="0"/>
              <a:t>Rediģējiet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3689728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18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35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F10352BD-EFA2-6E52-4E82-08652E291D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93037" y="0"/>
            <a:ext cx="2978217" cy="29885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B744658C-66CD-3E89-BAD9-F4F5A3120F1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06586" y="0"/>
            <a:ext cx="2978217" cy="29885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0904ACE9-3998-B935-736F-FA0F2E63A3C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20134" y="0"/>
            <a:ext cx="2978217" cy="29885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540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3">
            <a:extLst>
              <a:ext uri="{FF2B5EF4-FFF2-40B4-BE49-F238E27FC236}">
                <a16:creationId xmlns:a16="http://schemas.microsoft.com/office/drawing/2014/main" id="{66BFF58B-96B9-5525-5160-33622F2C21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410860" y="1408680"/>
            <a:ext cx="4055193" cy="4040642"/>
          </a:xfrm>
          <a:custGeom>
            <a:avLst/>
            <a:gdLst>
              <a:gd name="connsiteX0" fmla="*/ 0 w 4669668"/>
              <a:gd name="connsiteY0" fmla="*/ 0 h 2559515"/>
              <a:gd name="connsiteX1" fmla="*/ 4669668 w 4669668"/>
              <a:gd name="connsiteY1" fmla="*/ 0 h 2559515"/>
              <a:gd name="connsiteX2" fmla="*/ 4669668 w 4669668"/>
              <a:gd name="connsiteY2" fmla="*/ 2559515 h 2559515"/>
              <a:gd name="connsiteX3" fmla="*/ 0 w 4669668"/>
              <a:gd name="connsiteY3" fmla="*/ 2559515 h 255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9668" h="2559515">
                <a:moveTo>
                  <a:pt x="0" y="0"/>
                </a:moveTo>
                <a:lnTo>
                  <a:pt x="4669668" y="0"/>
                </a:lnTo>
                <a:lnTo>
                  <a:pt x="4669668" y="2559515"/>
                </a:lnTo>
                <a:lnTo>
                  <a:pt x="0" y="25595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326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_Image Right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7C7DE294-45E6-23B9-7DD2-C25FEE898CD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7777" y="1379447"/>
            <a:ext cx="3549667" cy="4099106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637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Meet Our C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31824BC7-3753-BA4F-C08A-5D94FFB05FA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90610" y="0"/>
            <a:ext cx="3410780" cy="6858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35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F10352BD-EFA2-6E52-4E82-08652E291D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93037" y="0"/>
            <a:ext cx="2978217" cy="29885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/>
            </a:lvl1pPr>
          </a:lstStyle>
          <a:p>
            <a:endParaRPr lang="en-US" dirty="0"/>
          </a:p>
        </p:txBody>
      </p:sp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B744658C-66CD-3E89-BAD9-F4F5A3120F1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06586" y="0"/>
            <a:ext cx="2978217" cy="29885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/>
            </a:lvl1pPr>
          </a:lstStyle>
          <a:p>
            <a:endParaRPr lang="en-US" dirty="0"/>
          </a:p>
        </p:txBody>
      </p:sp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0904ACE9-3998-B935-736F-FA0F2E63A3C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120134" y="0"/>
            <a:ext cx="2978217" cy="2988527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95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icture Placeholder 133">
            <a:extLst>
              <a:ext uri="{FF2B5EF4-FFF2-40B4-BE49-F238E27FC236}">
                <a16:creationId xmlns:a16="http://schemas.microsoft.com/office/drawing/2014/main" id="{8D7B9AF2-397C-A1ED-A624-F5AE79A4E07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65088" y="2151493"/>
            <a:ext cx="2335442" cy="1279758"/>
          </a:xfrm>
          <a:custGeom>
            <a:avLst/>
            <a:gdLst>
              <a:gd name="connsiteX0" fmla="*/ 0 w 4669668"/>
              <a:gd name="connsiteY0" fmla="*/ 0 h 2559515"/>
              <a:gd name="connsiteX1" fmla="*/ 4669668 w 4669668"/>
              <a:gd name="connsiteY1" fmla="*/ 0 h 2559515"/>
              <a:gd name="connsiteX2" fmla="*/ 4669668 w 4669668"/>
              <a:gd name="connsiteY2" fmla="*/ 2559515 h 2559515"/>
              <a:gd name="connsiteX3" fmla="*/ 0 w 4669668"/>
              <a:gd name="connsiteY3" fmla="*/ 2559515 h 255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9668" h="2559515">
                <a:moveTo>
                  <a:pt x="0" y="0"/>
                </a:moveTo>
                <a:lnTo>
                  <a:pt x="4669668" y="0"/>
                </a:lnTo>
                <a:lnTo>
                  <a:pt x="4669668" y="2559515"/>
                </a:lnTo>
                <a:lnTo>
                  <a:pt x="0" y="255951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64ABC441-0CF4-192F-221B-D349214692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69669" y="1018662"/>
            <a:ext cx="2034079" cy="4390199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5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ntact Us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C47B8BB3-C1D5-FD3C-3F00-5CB6AF5B57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2832410"/>
            <a:ext cx="12192000" cy="402559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53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64ABC441-0CF4-192F-221B-D349214692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rot="1536113">
            <a:off x="6758705" y="555667"/>
            <a:ext cx="2712407" cy="5891706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9">
            <a:extLst>
              <a:ext uri="{FF2B5EF4-FFF2-40B4-BE49-F238E27FC236}">
                <a16:creationId xmlns:a16="http://schemas.microsoft.com/office/drawing/2014/main" id="{399C3769-7C01-5A45-BE86-6AE12DB0B29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rot="21081925">
            <a:off x="380905" y="1782394"/>
            <a:ext cx="5118800" cy="3240715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6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98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736AE3-E957-487C-8F97-F083159816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61382" y="635789"/>
            <a:ext cx="2359254" cy="22323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6ACDE6C-A548-4868-8055-2D7B46F0D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79502" y="635789"/>
            <a:ext cx="2359255" cy="22323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1A3D2E-76FA-4452-BEF6-8F64A59899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61382" y="3558089"/>
            <a:ext cx="2359254" cy="22323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839904-2FB3-4038-AF60-7D7D1AFA58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9502" y="3558089"/>
            <a:ext cx="2359255" cy="22323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1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292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292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216781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904" y="2125981"/>
            <a:ext cx="10368913" cy="52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87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809" y="3840481"/>
            <a:ext cx="85391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9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27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27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377369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84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hf sldNum="0" hdr="0" ftr="0" dt="0"/>
  <p:txStyles>
    <p:titleStyle>
      <a:lvl1pPr algn="ctr" defTabSz="914217" rtl="0" eaLnBrk="1" latinLnBrk="0" hangingPunct="1">
        <a:lnSpc>
          <a:spcPct val="90000"/>
        </a:lnSpc>
        <a:spcBef>
          <a:spcPct val="0"/>
        </a:spcBef>
        <a:buNone/>
        <a:defRPr lang="en-US" sz="4000" b="1" i="0" kern="1200" spc="-50" baseline="0">
          <a:solidFill>
            <a:schemeClr val="tx2"/>
          </a:solidFill>
          <a:latin typeface="Source Sans 3" panose="020B0303030403020204" pitchFamily="34" charset="0"/>
          <a:ea typeface="Open Sans Light" panose="020B0306030504020204" pitchFamily="34" charset="0"/>
          <a:cs typeface="Open Sans" panose="020B0606030504020204" pitchFamily="34" charset="0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200" b="0" i="0" kern="1200" spc="-15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b="0" i="0" kern="1200" spc="-15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spc="-15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b="0" i="0" kern="1200" spc="-15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b="0" i="0" kern="1200" spc="-15" baseline="0" dirty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958">
          <p15:clr>
            <a:srgbClr val="A4A3A4"/>
          </p15:clr>
        </p15:guide>
        <p15:guide id="2" orient="horz" pos="480">
          <p15:clr>
            <a:srgbClr val="A4A3A4"/>
          </p15:clr>
        </p15:guide>
        <p15:guide id="3" pos="14398">
          <p15:clr>
            <a:srgbClr val="A4A3A4"/>
          </p15:clr>
        </p15:guide>
        <p15:guide id="5" orient="horz" pos="4320">
          <p15:clr>
            <a:srgbClr val="A4A3A4"/>
          </p15:clr>
        </p15:guide>
        <p15:guide id="6" orient="horz" pos="7997">
          <p15:clr>
            <a:srgbClr val="A4A3A4"/>
          </p15:clr>
        </p15:guide>
        <p15:guide id="7" pos="7678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6751" y="2401783"/>
            <a:ext cx="500046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6AA94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36" y="1577341"/>
            <a:ext cx="109788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565" y="6377941"/>
            <a:ext cx="39035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36" y="6377941"/>
            <a:ext cx="28057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95274" y="6402976"/>
            <a:ext cx="221123" cy="830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99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40327">
              <a:spcBef>
                <a:spcPts val="190"/>
              </a:spcBef>
            </a:pPr>
            <a:fld id="{81D60167-4931-47E6-BA6A-407CBD079E47}" type="slidenum">
              <a:rPr lang="lv-LV" spc="-5" smtClean="0"/>
              <a:pPr marL="40327">
                <a:spcBef>
                  <a:spcPts val="190"/>
                </a:spcBef>
              </a:pPr>
              <a:t>‹#›</a:t>
            </a:fld>
            <a:endParaRPr lang="lv-LV" spc="-5" dirty="0"/>
          </a:p>
        </p:txBody>
      </p:sp>
    </p:spTree>
    <p:extLst>
      <p:ext uri="{BB962C8B-B14F-4D97-AF65-F5344CB8AC3E}">
        <p14:creationId xmlns:p14="http://schemas.microsoft.com/office/powerpoint/2010/main" val="44072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83916">
        <a:defRPr>
          <a:latin typeface="+mn-lt"/>
          <a:ea typeface="+mn-ea"/>
          <a:cs typeface="+mn-cs"/>
        </a:defRPr>
      </a:lvl2pPr>
      <a:lvl3pPr marL="967833">
        <a:defRPr>
          <a:latin typeface="+mn-lt"/>
          <a:ea typeface="+mn-ea"/>
          <a:cs typeface="+mn-cs"/>
        </a:defRPr>
      </a:lvl3pPr>
      <a:lvl4pPr marL="1451749">
        <a:defRPr>
          <a:latin typeface="+mn-lt"/>
          <a:ea typeface="+mn-ea"/>
          <a:cs typeface="+mn-cs"/>
        </a:defRPr>
      </a:lvl4pPr>
      <a:lvl5pPr marL="1935665">
        <a:defRPr>
          <a:latin typeface="+mn-lt"/>
          <a:ea typeface="+mn-ea"/>
          <a:cs typeface="+mn-cs"/>
        </a:defRPr>
      </a:lvl5pPr>
      <a:lvl6pPr marL="2419582">
        <a:defRPr>
          <a:latin typeface="+mn-lt"/>
          <a:ea typeface="+mn-ea"/>
          <a:cs typeface="+mn-cs"/>
        </a:defRPr>
      </a:lvl6pPr>
      <a:lvl7pPr marL="2903498">
        <a:defRPr>
          <a:latin typeface="+mn-lt"/>
          <a:ea typeface="+mn-ea"/>
          <a:cs typeface="+mn-cs"/>
        </a:defRPr>
      </a:lvl7pPr>
      <a:lvl8pPr marL="3387414">
        <a:defRPr>
          <a:latin typeface="+mn-lt"/>
          <a:ea typeface="+mn-ea"/>
          <a:cs typeface="+mn-cs"/>
        </a:defRPr>
      </a:lvl8pPr>
      <a:lvl9pPr marL="38713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83916">
        <a:defRPr>
          <a:latin typeface="+mn-lt"/>
          <a:ea typeface="+mn-ea"/>
          <a:cs typeface="+mn-cs"/>
        </a:defRPr>
      </a:lvl2pPr>
      <a:lvl3pPr marL="967833">
        <a:defRPr>
          <a:latin typeface="+mn-lt"/>
          <a:ea typeface="+mn-ea"/>
          <a:cs typeface="+mn-cs"/>
        </a:defRPr>
      </a:lvl3pPr>
      <a:lvl4pPr marL="1451749">
        <a:defRPr>
          <a:latin typeface="+mn-lt"/>
          <a:ea typeface="+mn-ea"/>
          <a:cs typeface="+mn-cs"/>
        </a:defRPr>
      </a:lvl4pPr>
      <a:lvl5pPr marL="1935665">
        <a:defRPr>
          <a:latin typeface="+mn-lt"/>
          <a:ea typeface="+mn-ea"/>
          <a:cs typeface="+mn-cs"/>
        </a:defRPr>
      </a:lvl5pPr>
      <a:lvl6pPr marL="2419582">
        <a:defRPr>
          <a:latin typeface="+mn-lt"/>
          <a:ea typeface="+mn-ea"/>
          <a:cs typeface="+mn-cs"/>
        </a:defRPr>
      </a:lvl6pPr>
      <a:lvl7pPr marL="2903498">
        <a:defRPr>
          <a:latin typeface="+mn-lt"/>
          <a:ea typeface="+mn-ea"/>
          <a:cs typeface="+mn-cs"/>
        </a:defRPr>
      </a:lvl7pPr>
      <a:lvl8pPr marL="3387414">
        <a:defRPr>
          <a:latin typeface="+mn-lt"/>
          <a:ea typeface="+mn-ea"/>
          <a:cs typeface="+mn-cs"/>
        </a:defRPr>
      </a:lvl8pPr>
      <a:lvl9pPr marL="387133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340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sldNum="0" hdr="0" ftr="0" dt="0"/>
  <p:txStyles>
    <p:titleStyle>
      <a:lvl1pPr algn="ctr" defTabSz="913989" rtl="0" eaLnBrk="1" latinLnBrk="0" hangingPunct="1">
        <a:lnSpc>
          <a:spcPct val="90000"/>
        </a:lnSpc>
        <a:spcBef>
          <a:spcPct val="0"/>
        </a:spcBef>
        <a:buNone/>
        <a:defRPr lang="en-US" sz="3699" b="1" i="0" kern="1200" spc="-145" baseline="0">
          <a:solidFill>
            <a:schemeClr val="tx2"/>
          </a:solidFill>
          <a:latin typeface="Poppins" pitchFamily="2" charset="77"/>
          <a:ea typeface="Open Sans Light" panose="020B0306030504020204" pitchFamily="34" charset="0"/>
          <a:cs typeface="Poppins" pitchFamily="2" charset="77"/>
        </a:defRPr>
      </a:lvl1pPr>
    </p:titleStyle>
    <p:bodyStyle>
      <a:lvl1pPr marL="228498" indent="-228498" algn="l" defTabSz="9139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b="0" i="0" kern="1200" spc="-15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1pPr>
      <a:lvl2pPr marL="685492" indent="-228498" algn="l" defTabSz="9139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spc="-15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2pPr>
      <a:lvl3pPr marL="1142487" indent="-228498" algn="l" defTabSz="9139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b="0" i="0" kern="1200" spc="-15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3pPr>
      <a:lvl4pPr marL="1599480" indent="-228498" algn="l" defTabSz="9139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b="0" i="0" kern="1200" spc="-15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4pPr>
      <a:lvl5pPr marL="2056475" indent="-228498" algn="l" defTabSz="9139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b="0" i="0" kern="1200" spc="-15" baseline="0" dirty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5pPr>
      <a:lvl6pPr marL="2513469" indent="-228498" algn="l" defTabSz="9139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3" indent="-228498" algn="l" defTabSz="9139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57" indent="-228498" algn="l" defTabSz="9139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2" indent="-228498" algn="l" defTabSz="9139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5" algn="l" defTabSz="913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9" algn="l" defTabSz="913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3" algn="l" defTabSz="913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7" algn="l" defTabSz="913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2" algn="l" defTabSz="913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67" algn="l" defTabSz="913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55" algn="l" defTabSz="9139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/>
          <p:nvPr userDrawn="1"/>
        </p:nvSpPr>
        <p:spPr>
          <a:xfrm>
            <a:off x="10957588" y="354493"/>
            <a:ext cx="445955" cy="29238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fld id="{C2130A1F-96FE-9345-9E91-FD9BE4197128}" type="slidenum">
              <a:rPr lang="en-US" sz="1300" b="0" i="0" spc="150" smtClean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300" b="0" i="0" spc="150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58ED80-54AF-AD4F-BA69-B8296D476A48}"/>
              </a:ext>
            </a:extLst>
          </p:cNvPr>
          <p:cNvSpPr/>
          <p:nvPr userDrawn="1"/>
        </p:nvSpPr>
        <p:spPr>
          <a:xfrm>
            <a:off x="10970929" y="304546"/>
            <a:ext cx="382871" cy="3827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4"/>
          </a:p>
        </p:txBody>
      </p:sp>
    </p:spTree>
    <p:extLst>
      <p:ext uri="{BB962C8B-B14F-4D97-AF65-F5344CB8AC3E}">
        <p14:creationId xmlns:p14="http://schemas.microsoft.com/office/powerpoint/2010/main" val="198830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48" r:id="rId10"/>
    <p:sldLayoutId id="2147483749" r:id="rId11"/>
    <p:sldLayoutId id="2147483666" r:id="rId12"/>
    <p:sldLayoutId id="2147483668" r:id="rId13"/>
  </p:sldLayoutIdLst>
  <p:hf sldNum="0" hdr="0" ftr="0" dt="0"/>
  <p:txStyles>
    <p:titleStyle>
      <a:lvl1pPr algn="l" defTabSz="914212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solidFill>
            <a:schemeClr val="tx2"/>
          </a:solidFill>
          <a:latin typeface="Bebas Neue" pitchFamily="2" charset="0"/>
          <a:ea typeface="+mj-ea"/>
          <a:cs typeface="+mj-cs"/>
        </a:defRPr>
      </a:lvl1pPr>
    </p:titleStyle>
    <p:bodyStyle>
      <a:lvl1pPr marL="0" indent="0" algn="l" defTabSz="9142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457106" indent="0" algn="l" defTabSz="9142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3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914212" indent="0" algn="l" defTabSz="9142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9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371317" indent="0" algn="l" defTabSz="9142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828423" indent="0" algn="l" defTabSz="9142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7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2514083" indent="-228554" algn="l" defTabSz="9142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8" indent="-228554" algn="l" defTabSz="9142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294" indent="-228554" algn="l" defTabSz="9142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0" indent="-228554" algn="l" defTabSz="9142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7" algn="l" defTabSz="9142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3" algn="l" defTabSz="9142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9" algn="l" defTabSz="9142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5" algn="l" defTabSz="9142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1" algn="l" defTabSz="9142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6" algn="l" defTabSz="9142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AA4E229-A0BE-2A4B-A1A1-FE2D7F084B63}"/>
              </a:ext>
            </a:extLst>
          </p:cNvPr>
          <p:cNvSpPr/>
          <p:nvPr userDrawn="1"/>
        </p:nvSpPr>
        <p:spPr>
          <a:xfrm>
            <a:off x="11069280" y="376277"/>
            <a:ext cx="356709" cy="356616"/>
          </a:xfrm>
          <a:prstGeom prst="ellipse">
            <a:avLst/>
          </a:prstGeom>
          <a:solidFill>
            <a:srgbClr val="26A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FA0A0-434E-E340-A675-5E45B45DDFED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074537" y="386142"/>
            <a:ext cx="356717" cy="367873"/>
          </a:xfrm>
          <a:prstGeom prst="ellipse">
            <a:avLst/>
          </a:prstGeom>
          <a:noFill/>
        </p:spPr>
        <p:txBody>
          <a:bodyPr wrap="square" lIns="22860" rIns="22860" rtlCol="0" anchor="ctr">
            <a:spAutoFit/>
          </a:bodyPr>
          <a:lstStyle/>
          <a:p>
            <a:pPr algn="ctr"/>
            <a:fld id="{C2130A1F-96FE-9345-9E91-FD9BE4197128}" type="slidenum">
              <a:rPr lang="en-US" sz="1100" b="0" i="0" spc="0" smtClean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rPr>
              <a:pPr algn="ctr"/>
              <a:t>‹#›</a:t>
            </a:fld>
            <a:endParaRPr lang="en-US" sz="1100" b="0" i="0" spc="0" dirty="0">
              <a:solidFill>
                <a:schemeClr val="bg1"/>
              </a:solidFill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7359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hf sldNum="0"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14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5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6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Relationship Id="rId5" Type="http://schemas.microsoft.com/office/2007/relationships/hdphoto" Target="../media/hdphoto9.wdp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microsoft.com/office/2007/relationships/hdphoto" Target="../media/hdphoto10.wdp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1.wdp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likumi.lv/ta/id/326992-buvju-visparigo-prasibu-buvnormativs-lbn-200-21" TargetMode="Externa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jpeg"/><Relationship Id="rId5" Type="http://schemas.microsoft.com/office/2007/relationships/hdphoto" Target="../media/hdphoto12.wdp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m.gov.lv/lv/ieteikumi-ieklaujosas-vides-veidosanai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m.gov.lv/lv/media/8776/download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m.gov.lv/lv/horizontalais-princips-vienlidziba-ieklausana-nediskriminacija-un-pamattiesibu-ieverosana" TargetMode="External"/><Relationship Id="rId3" Type="http://schemas.openxmlformats.org/officeDocument/2006/relationships/image" Target="../media/image80.png"/><Relationship Id="rId7" Type="http://schemas.openxmlformats.org/officeDocument/2006/relationships/hyperlink" Target="mailto:Inese.Vilcane@lm.gov.lv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Polina.rozkova@lm.gov.lv" TargetMode="External"/><Relationship Id="rId5" Type="http://schemas.openxmlformats.org/officeDocument/2006/relationships/hyperlink" Target="mailto:lm@lm.gov.lv" TargetMode="Externa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5F05570-CD4E-4825-BEA8-4B0595442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9" y="5561611"/>
            <a:ext cx="2295904" cy="1138984"/>
          </a:xfrm>
          <a:prstGeom prst="rect">
            <a:avLst/>
          </a:prstGeom>
        </p:spPr>
      </p:pic>
      <p:pic>
        <p:nvPicPr>
          <p:cNvPr id="7" name="Picture 5" descr="Labklājības ministrijas logo">
            <a:extLst>
              <a:ext uri="{FF2B5EF4-FFF2-40B4-BE49-F238E27FC236}">
                <a16:creationId xmlns:a16="http://schemas.microsoft.com/office/drawing/2014/main" id="{48F747C2-D413-461F-A979-AA33BCDAE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80" y="5656595"/>
            <a:ext cx="1063498" cy="930466"/>
          </a:xfrm>
          <a:prstGeom prst="rect">
            <a:avLst/>
          </a:prstGeom>
        </p:spPr>
      </p:pic>
      <p:pic>
        <p:nvPicPr>
          <p:cNvPr id="3" name="Attēls 2" descr="MI ģenerēts attēls - pieklustamā nākotnes pilsētā, draudzīga visiem">
            <a:extLst>
              <a:ext uri="{FF2B5EF4-FFF2-40B4-BE49-F238E27FC236}">
                <a16:creationId xmlns:a16="http://schemas.microsoft.com/office/drawing/2014/main" id="{2BC509FA-6FD0-4C5F-AECB-DB00811F8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8AB8EF89-A124-47EF-BD5C-1BF4811B3B74}"/>
              </a:ext>
            </a:extLst>
          </p:cNvPr>
          <p:cNvSpPr txBox="1"/>
          <p:nvPr/>
        </p:nvSpPr>
        <p:spPr>
          <a:xfrm>
            <a:off x="315547" y="3346211"/>
            <a:ext cx="4538996" cy="420597"/>
          </a:xfrm>
          <a:prstGeom prst="rect">
            <a:avLst/>
          </a:prstGeom>
        </p:spPr>
        <p:txBody>
          <a:bodyPr vert="horz" wrap="square" lIns="0" tIns="13431" rIns="0" bIns="0" rtlCol="0">
            <a:spAutoFit/>
          </a:bodyPr>
          <a:lstStyle/>
          <a:p>
            <a:pPr marL="13431" defTabSz="914172">
              <a:spcBef>
                <a:spcPts val="106"/>
              </a:spcBef>
            </a:pPr>
            <a:r>
              <a:rPr lang="lv-LV" sz="2645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LABĀ PRAKSE</a:t>
            </a:r>
            <a:endParaRPr sz="2645" b="1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Virsraksts 35">
            <a:extLst>
              <a:ext uri="{FF2B5EF4-FFF2-40B4-BE49-F238E27FC236}">
                <a16:creationId xmlns:a16="http://schemas.microsoft.com/office/drawing/2014/main" id="{9D2D9EED-FDDB-479D-B04E-516221419A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5547" y="1456424"/>
            <a:ext cx="5000467" cy="492443"/>
          </a:xfrm>
        </p:spPr>
        <p:txBody>
          <a:bodyPr/>
          <a:lstStyle/>
          <a:p>
            <a:pPr rtl="0" eaLnBrk="1" latinLnBrk="0" hangingPunct="1"/>
            <a:r>
              <a:rPr lang="lv-LV" sz="3600" b="1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PIEKĻŪSTAMĪBA</a:t>
            </a:r>
            <a:br>
              <a:rPr lang="lv-LV" sz="3600" b="1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lv-LV" sz="3600" b="1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PUBLISKĀJĀS ĒKĀS</a:t>
            </a:r>
            <a:endParaRPr lang="lv-LV" dirty="0">
              <a:effectLst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39378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11" descr="bezšķēršļu ieja">
            <a:extLst>
              <a:ext uri="{FF2B5EF4-FFF2-40B4-BE49-F238E27FC236}">
                <a16:creationId xmlns:a16="http://schemas.microsoft.com/office/drawing/2014/main" id="{EE747F76-B7FE-467D-B491-2F94F53CAD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984" y="-10454"/>
            <a:ext cx="2574811" cy="32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ttēls 6" descr="pareizi noformēts vertikāls pacēlājs">
            <a:extLst>
              <a:ext uri="{FF2B5EF4-FFF2-40B4-BE49-F238E27FC236}">
                <a16:creationId xmlns:a16="http://schemas.microsoft.com/office/drawing/2014/main" id="{067F47D6-066E-4706-905E-809F34C84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6789" y="0"/>
            <a:ext cx="2748730" cy="3234906"/>
          </a:xfrm>
          <a:prstGeom prst="rect">
            <a:avLst/>
          </a:prstGeom>
        </p:spPr>
      </p:pic>
      <p:pic>
        <p:nvPicPr>
          <p:cNvPr id="8" name="Attēls 7" descr="lezena uzbrauktuve ar noapaļotām margām">
            <a:extLst>
              <a:ext uri="{FF2B5EF4-FFF2-40B4-BE49-F238E27FC236}">
                <a16:creationId xmlns:a16="http://schemas.microsoft.com/office/drawing/2014/main" id="{7315E7AB-46BE-4582-B4C0-0760F0A53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984" y="3404355"/>
            <a:ext cx="5373535" cy="3444220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26F085-C986-45A4-8AE0-4786DBA5F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074" y="1606996"/>
            <a:ext cx="6274755" cy="4915877"/>
          </a:xfrm>
        </p:spPr>
        <p:txBody>
          <a:bodyPr/>
          <a:lstStyle/>
          <a:p>
            <a:pPr marL="357188" indent="-2222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Vienā līmenī, 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pacēlājs vai uzbrauktuve</a:t>
            </a:r>
          </a:p>
          <a:p>
            <a:pPr marL="357188" indent="-2222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Uzbrauktuve ≥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m plata, ar slīpumu 5% (1:20)</a:t>
            </a:r>
          </a:p>
          <a:p>
            <a:pPr marL="357188" indent="-2222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Margas divos augstumos no abām pusēm 0,7 m un 1,1 m augstumā</a:t>
            </a:r>
          </a:p>
          <a:p>
            <a:pPr marL="357188" indent="-2222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Margas garākas par 0,3 m kā </a:t>
            </a:r>
            <a:r>
              <a:rPr lang="lv-LV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uzbrauktuve</a:t>
            </a:r>
            <a:r>
              <a:rPr lang="lv-LV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tās gali ir noapaļoti uz leju</a:t>
            </a:r>
          </a:p>
        </p:txBody>
      </p: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513808B1-858C-4744-B101-03F46D903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205" y="1463091"/>
            <a:ext cx="41760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8" y="81147"/>
            <a:ext cx="5070415" cy="1217138"/>
          </a:xfrm>
        </p:spPr>
        <p:txBody>
          <a:bodyPr/>
          <a:lstStyle/>
          <a:p>
            <a:r>
              <a:rPr lang="lv-LV" sz="35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</a:t>
            </a:r>
            <a:r>
              <a:rPr lang="lv-LV" sz="35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Galvenā vai </a:t>
            </a:r>
            <a:br>
              <a:rPr lang="lv-LV" sz="35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lv-LV" sz="35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alternatīvā ieeja</a:t>
            </a:r>
            <a:endParaRPr lang="lv-LV" sz="3500" cap="all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708A9963-51A7-4863-ADFB-1BC3DAD86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145780" y="5760720"/>
            <a:ext cx="861060" cy="914400"/>
          </a:xfrm>
          <a:prstGeom prst="line">
            <a:avLst/>
          </a:prstGeom>
          <a:ln w="76200">
            <a:solidFill>
              <a:srgbClr val="FFFF00">
                <a:alpha val="7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38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F943EDFA-E66C-4206-A78C-FF8825F30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5642" y="654844"/>
            <a:ext cx="72548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1E218B-BE42-4A83-B775-432CEE83DC00}"/>
              </a:ext>
            </a:extLst>
          </p:cNvPr>
          <p:cNvSpPr txBox="1"/>
          <p:nvPr/>
        </p:nvSpPr>
        <p:spPr>
          <a:xfrm>
            <a:off x="7299450" y="4387274"/>
            <a:ext cx="4735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lv-LV" sz="28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Margas īsākās par </a:t>
            </a:r>
            <a:r>
              <a:rPr lang="lv-LV" sz="28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uzbrauktuvi</a:t>
            </a:r>
            <a:r>
              <a:rPr lang="lv-LV" sz="28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gali nav noapaļoti uz leju, viens augstums, nav kontrasta pret ārējo vidi</a:t>
            </a:r>
          </a:p>
        </p:txBody>
      </p:sp>
      <p:pic>
        <p:nvPicPr>
          <p:cNvPr id="5" name="Attēla vietturis 4" descr="uzbrauktuves margas īsākās kā uzbrauktuve, gali nav noapaļoti uz leju">
            <a:extLst>
              <a:ext uri="{FF2B5EF4-FFF2-40B4-BE49-F238E27FC236}">
                <a16:creationId xmlns:a16="http://schemas.microsoft.com/office/drawing/2014/main" id="{81B15EF0-D046-4166-8638-8FA84E8C407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A6F2E5-9EF0-4EBE-B0EC-6982F86908FF}"/>
              </a:ext>
            </a:extLst>
          </p:cNvPr>
          <p:cNvSpPr txBox="1"/>
          <p:nvPr/>
        </p:nvSpPr>
        <p:spPr>
          <a:xfrm>
            <a:off x="3774554" y="1993672"/>
            <a:ext cx="7876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Šķērslis cilvēkiem ratiņkrēslos </a:t>
            </a:r>
            <a:r>
              <a:rPr lang="en-US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 margām</a:t>
            </a:r>
            <a:r>
              <a:rPr lang="en-US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puķu</a:t>
            </a:r>
            <a:r>
              <a:rPr lang="en-US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kastes</a:t>
            </a:r>
          </a:p>
        </p:txBody>
      </p:sp>
      <p:pic>
        <p:nvPicPr>
          <p:cNvPr id="10" name="Satura vietturis 9" descr="Puķu podi piestiprināti pie margām">
            <a:extLst>
              <a:ext uri="{FF2B5EF4-FFF2-40B4-BE49-F238E27FC236}">
                <a16:creationId xmlns:a16="http://schemas.microsoft.com/office/drawing/2014/main" id="{1B179B47-91DD-43E0-8392-481522F49C0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64000" y="292100"/>
            <a:ext cx="7876466" cy="725488"/>
          </a:xfrm>
        </p:spPr>
        <p:txBody>
          <a:bodyPr>
            <a:normAutofit fontScale="90000"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3900" cap="all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Galvenā vai alternatīvā ieeja</a:t>
            </a:r>
            <a:br>
              <a:rPr lang="lv-LV" sz="3000" cap="all" dirty="0">
                <a:solidFill>
                  <a:srgbClr val="1852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400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nepārdomāti risinājumi</a:t>
            </a:r>
            <a:endParaRPr lang="lv-LV" sz="2400" b="1" i="0" dirty="0">
              <a:solidFill>
                <a:srgbClr val="C0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90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513808B1-858C-4744-B101-03F46D903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3464" y="1260209"/>
            <a:ext cx="41760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Satura vietturis 11" descr="nojume virs ieejas durvīm">
            <a:extLst>
              <a:ext uri="{FF2B5EF4-FFF2-40B4-BE49-F238E27FC236}">
                <a16:creationId xmlns:a16="http://schemas.microsoft.com/office/drawing/2014/main" id="{0A93196C-97E7-4DFE-94C2-BFAD29B5C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101" y="0"/>
            <a:ext cx="3569435" cy="360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ttēls 10" descr="zvanu poga ar ratiņkrēsla lietotāja apzimējumu">
            <a:extLst>
              <a:ext uri="{FF2B5EF4-FFF2-40B4-BE49-F238E27FC236}">
                <a16:creationId xmlns:a16="http://schemas.microsoft.com/office/drawing/2014/main" id="{EC044BB5-6554-4469-800E-C743EE17E1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100" y="3856008"/>
            <a:ext cx="3569435" cy="2651823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26F085-C986-45A4-8AE0-4786DBA5F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30" y="1521048"/>
            <a:ext cx="7902255" cy="4417702"/>
          </a:xfrm>
        </p:spPr>
        <p:txBody>
          <a:bodyPr/>
          <a:lstStyle/>
          <a:p>
            <a:pPr marL="357188" indent="-2222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3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Platums  ≥ 0,9 m</a:t>
            </a:r>
          </a:p>
          <a:p>
            <a:pPr marL="357188" indent="-2222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3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Manevrēšanas laukums 1,5 m</a:t>
            </a:r>
          </a:p>
          <a:p>
            <a:pPr marL="357188" indent="-2222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3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Zvanu poga vai </a:t>
            </a:r>
            <a:r>
              <a:rPr lang="lv-LV" sz="33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domofons</a:t>
            </a:r>
            <a:r>
              <a:rPr lang="lv-LV" sz="33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0,9 m – 1,2 m</a:t>
            </a:r>
          </a:p>
          <a:p>
            <a:pPr marL="357188" indent="-2222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3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Kontrasta marķējums stikla virsmām 3 augstumos (0,35 m, 1,4 m un 1,6 m)</a:t>
            </a:r>
          </a:p>
          <a:p>
            <a:pPr marL="357188" indent="-2222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3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Nojume virs ieejas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120338"/>
            <a:ext cx="5070415" cy="879033"/>
          </a:xfrm>
        </p:spPr>
        <p:txBody>
          <a:bodyPr/>
          <a:lstStyle/>
          <a:p>
            <a:r>
              <a:rPr lang="lv-LV" sz="35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</a:t>
            </a:r>
            <a:r>
              <a:rPr lang="lv-LV" sz="35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Ieejas durvis</a:t>
            </a:r>
            <a:endParaRPr lang="lv-LV" sz="3500" cap="all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0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BFA823-0D6F-69A4-1E07-932BC4294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90180" y="5462874"/>
            <a:ext cx="4176000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381D789F-AD1A-5A41-98FC-AB4063A87653}"/>
              </a:ext>
            </a:extLst>
          </p:cNvPr>
          <p:cNvSpPr txBox="1">
            <a:spLocks/>
          </p:cNvSpPr>
          <p:nvPr/>
        </p:nvSpPr>
        <p:spPr>
          <a:xfrm>
            <a:off x="750498" y="4029313"/>
            <a:ext cx="5443268" cy="120031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lv-LV" sz="3000" b="0" i="0" u="none" strike="noStrike" kern="1200" cap="none" spc="-15" normalizeH="0" baseline="0" noProof="0" dirty="0">
                <a:ln>
                  <a:noFill/>
                </a:ln>
                <a:solidFill>
                  <a:srgbClr val="05346A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Marķējumam nepietiekošs kontrasts, nav trīs augstumos</a:t>
            </a:r>
            <a:endParaRPr kumimoji="0" lang="en-US" sz="3000" b="0" i="0" u="none" strike="noStrike" kern="1200" cap="none" spc="-15" normalizeH="0" baseline="0" noProof="0" dirty="0">
              <a:ln>
                <a:noFill/>
              </a:ln>
              <a:solidFill>
                <a:srgbClr val="05346A"/>
              </a:solidFill>
              <a:effectLst/>
              <a:uLnTx/>
              <a:uFillTx/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2B4D071D-C970-4555-85BD-8D8A4D2C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403" y="5692897"/>
            <a:ext cx="941777" cy="94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9A7B0FBD-8B45-4C44-A171-57749977A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90569" y="5385236"/>
            <a:ext cx="5141621" cy="1325563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3500" cap="all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Ieejas durvis</a:t>
            </a:r>
            <a:br>
              <a:rPr lang="lv-LV" sz="3750" spc="-15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</a:br>
            <a:r>
              <a:rPr lang="lv-LV" sz="2250" spc="-1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NEPĀRDOMĀTI RISINĀJUMI</a:t>
            </a:r>
            <a:endParaRPr lang="lv-LV" sz="37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atura vietturis 9">
            <a:extLst>
              <a:ext uri="{FF2B5EF4-FFF2-40B4-BE49-F238E27FC236}">
                <a16:creationId xmlns:a16="http://schemas.microsoft.com/office/drawing/2014/main" id="{3F10521B-C41D-4FED-A44B-C415DF0E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069" y="0"/>
            <a:ext cx="3692272" cy="3939506"/>
          </a:xfrm>
          <a:prstGeom prst="rect">
            <a:avLst/>
          </a:prstGeom>
        </p:spPr>
      </p:pic>
      <p:pic>
        <p:nvPicPr>
          <p:cNvPr id="10" name="Attēla vietturis 9" descr="caurspīdīgs marķējum un tikai 2 augstumos">
            <a:extLst>
              <a:ext uri="{FF2B5EF4-FFF2-40B4-BE49-F238E27FC236}">
                <a16:creationId xmlns:a16="http://schemas.microsoft.com/office/drawing/2014/main" id="{19B06DCD-D9E3-4C46-883D-E96C457A0BC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372" y="12170"/>
            <a:ext cx="4169373" cy="3938060"/>
          </a:xfrm>
        </p:spPr>
      </p:pic>
      <p:sp>
        <p:nvSpPr>
          <p:cNvPr id="14" name="Google Shape;545;p48">
            <a:extLst>
              <a:ext uri="{FF2B5EF4-FFF2-40B4-BE49-F238E27FC236}">
                <a16:creationId xmlns:a16="http://schemas.microsoft.com/office/drawing/2014/main" id="{C43E6C4E-B78F-44A7-8A7A-5572FF7B2D8B}"/>
              </a:ext>
            </a:extLst>
          </p:cNvPr>
          <p:cNvSpPr txBox="1">
            <a:spLocks/>
          </p:cNvSpPr>
          <p:nvPr/>
        </p:nvSpPr>
        <p:spPr>
          <a:xfrm>
            <a:off x="6521570" y="4044134"/>
            <a:ext cx="5586356" cy="120031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lv-LV" sz="3000" b="0" i="0" u="none" strike="noStrike" kern="1200" cap="none" spc="-15" normalizeH="0" baseline="0" noProof="0" dirty="0">
                <a:ln>
                  <a:noFill/>
                </a:ln>
                <a:solidFill>
                  <a:srgbClr val="05346A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Karšu lasītājs nav sasniedzams ratiņkrēsla lietotājiem</a:t>
            </a:r>
            <a:endParaRPr kumimoji="0" lang="en-US" sz="3000" b="0" i="0" u="none" strike="noStrike" kern="1200" cap="none" spc="-15" normalizeH="0" baseline="0" noProof="0" dirty="0">
              <a:ln>
                <a:noFill/>
              </a:ln>
              <a:solidFill>
                <a:srgbClr val="05346A"/>
              </a:solidFill>
              <a:effectLst/>
              <a:uLnTx/>
              <a:uFillTx/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" name="Ovāls 2">
            <a:extLst>
              <a:ext uri="{FF2B5EF4-FFF2-40B4-BE49-F238E27FC236}">
                <a16:creationId xmlns:a16="http://schemas.microsoft.com/office/drawing/2014/main" id="{2833B4BC-4716-44DB-817F-698115F25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87543" y="1008743"/>
            <a:ext cx="631371" cy="972457"/>
          </a:xfrm>
          <a:prstGeom prst="ellipse">
            <a:avLst/>
          </a:prstGeom>
          <a:noFill/>
          <a:ln w="825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ultiņa: pa kreisi 3">
            <a:extLst>
              <a:ext uri="{FF2B5EF4-FFF2-40B4-BE49-F238E27FC236}">
                <a16:creationId xmlns:a16="http://schemas.microsoft.com/office/drawing/2014/main" id="{8E9EAE63-0677-4E0D-B42C-AAE7E9241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394027">
            <a:off x="10030646" y="1218702"/>
            <a:ext cx="936153" cy="381306"/>
          </a:xfrm>
          <a:prstGeom prst="leftArrow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11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āls 3">
            <a:extLst>
              <a:ext uri="{FF2B5EF4-FFF2-40B4-BE49-F238E27FC236}">
                <a16:creationId xmlns:a16="http://schemas.microsoft.com/office/drawing/2014/main" id="{203EDCF9-BC7C-4D90-9AB5-AD20EA1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1042" y="207034"/>
            <a:ext cx="629728" cy="5693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EE9634A5-7E32-4FC8-ACAF-BE2576FB2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25687" y="1875281"/>
            <a:ext cx="41760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Attēla vietturis 12" descr="gaitenis ar kontrastiem ap durvīm, labas apaļās margas">
            <a:extLst>
              <a:ext uri="{FF2B5EF4-FFF2-40B4-BE49-F238E27FC236}">
                <a16:creationId xmlns:a16="http://schemas.microsoft.com/office/drawing/2014/main" id="{0B431A50-D6A7-450F-AA64-28DAAB5554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4020" y="1087694"/>
            <a:ext cx="3306618" cy="5073621"/>
          </a:xfrm>
          <a:prstGeom prst="rect">
            <a:avLst/>
          </a:prstGeom>
        </p:spPr>
      </p:pic>
      <p:pic>
        <p:nvPicPr>
          <p:cNvPr id="13" name="Attēla vietturis 14" descr="vadulu sistēma orientēšanai telpā">
            <a:extLst>
              <a:ext uri="{FF2B5EF4-FFF2-40B4-BE49-F238E27FC236}">
                <a16:creationId xmlns:a16="http://schemas.microsoft.com/office/drawing/2014/main" id="{14819E89-6BBE-4BDE-ADF1-5BC08DC1A2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073" y="1087695"/>
            <a:ext cx="3306617" cy="5073620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26F085-C986-45A4-8AE0-4786DBA5F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6" y="2269505"/>
            <a:ext cx="5245133" cy="2984872"/>
          </a:xfrm>
        </p:spPr>
        <p:txBody>
          <a:bodyPr/>
          <a:lstStyle/>
          <a:p>
            <a:pPr marL="361950" indent="-22701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platums ≥ 1,5 m</a:t>
            </a:r>
          </a:p>
          <a:p>
            <a:pPr marL="361950" indent="-22701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bez šķēršļiem</a:t>
            </a:r>
          </a:p>
          <a:p>
            <a:pPr marL="361950" indent="-2270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kontrasta un </a:t>
            </a:r>
            <a:r>
              <a:rPr lang="lv-LV" sz="3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taktilie</a:t>
            </a: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risinājumi </a:t>
            </a:r>
          </a:p>
          <a:p>
            <a:pPr marL="361950" indent="-2270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atbalsta margas gaiteņos (apaļas)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001" y="554384"/>
            <a:ext cx="4574327" cy="827917"/>
          </a:xfrm>
        </p:spPr>
        <p:txBody>
          <a:bodyPr/>
          <a:lstStyle/>
          <a:p>
            <a:r>
              <a:rPr lang="lv-LV" sz="38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</a:t>
            </a:r>
            <a:r>
              <a:rPr lang="lv-LV" sz="38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GAITEŅI</a:t>
            </a:r>
            <a:endParaRPr lang="lv-LV" sz="3800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242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Round Same Side Corner Rectangle 1057">
            <a:extLst>
              <a:ext uri="{FF2B5EF4-FFF2-40B4-BE49-F238E27FC236}">
                <a16:creationId xmlns:a16="http://schemas.microsoft.com/office/drawing/2014/main" id="{B59F2DAA-3A5B-234D-A930-7F2885087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18164" y="2690867"/>
            <a:ext cx="3773261" cy="3986719"/>
          </a:xfrm>
          <a:prstGeom prst="round2SameRect">
            <a:avLst>
              <a:gd name="adj1" fmla="val 25037"/>
              <a:gd name="adj2" fmla="val 0"/>
            </a:avLst>
          </a:prstGeom>
          <a:solidFill>
            <a:schemeClr val="accent4"/>
          </a:solidFill>
          <a:ln w="12700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1059" name="Round Same Side Corner Rectangle 1058">
            <a:extLst>
              <a:ext uri="{FF2B5EF4-FFF2-40B4-BE49-F238E27FC236}">
                <a16:creationId xmlns:a16="http://schemas.microsoft.com/office/drawing/2014/main" id="{C3B2543E-3C02-1847-B47B-598D2FC6C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45881" y="2690867"/>
            <a:ext cx="3773261" cy="3986719"/>
          </a:xfrm>
          <a:prstGeom prst="round2SameRect">
            <a:avLst>
              <a:gd name="adj1" fmla="val 25037"/>
              <a:gd name="adj2" fmla="val 0"/>
            </a:avLst>
          </a:prstGeom>
          <a:solidFill>
            <a:srgbClr val="FFD85B"/>
          </a:solidFill>
          <a:ln w="12700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1060" name="Round Same Side Corner Rectangle 1059">
            <a:extLst>
              <a:ext uri="{FF2B5EF4-FFF2-40B4-BE49-F238E27FC236}">
                <a16:creationId xmlns:a16="http://schemas.microsoft.com/office/drawing/2014/main" id="{A870A74C-3D7C-AD4F-B4F0-0BE9A9E45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200574" y="2690867"/>
            <a:ext cx="3745364" cy="3986719"/>
          </a:xfrm>
          <a:prstGeom prst="round2SameRect">
            <a:avLst>
              <a:gd name="adj1" fmla="val 25037"/>
              <a:gd name="adj2" fmla="val 0"/>
            </a:avLst>
          </a:prstGeom>
          <a:solidFill>
            <a:srgbClr val="DCB9B2"/>
          </a:solidFill>
          <a:ln w="12700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658" name="Freeform 657">
            <a:extLst>
              <a:ext uri="{FF2B5EF4-FFF2-40B4-BE49-F238E27FC236}">
                <a16:creationId xmlns:a16="http://schemas.microsoft.com/office/drawing/2014/main" id="{4C6C52A6-0DC9-FE48-815B-F301751E3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5164" y="2481774"/>
            <a:ext cx="1007142" cy="936215"/>
          </a:xfrm>
          <a:custGeom>
            <a:avLst/>
            <a:gdLst>
              <a:gd name="T0" fmla="*/ 689 w 1381"/>
              <a:gd name="T1" fmla="*/ 1380 h 1381"/>
              <a:gd name="T2" fmla="*/ 689 w 1381"/>
              <a:gd name="T3" fmla="*/ 1380 h 1381"/>
              <a:gd name="T4" fmla="*/ 689 w 1381"/>
              <a:gd name="T5" fmla="*/ 1380 h 1381"/>
              <a:gd name="T6" fmla="*/ 0 w 1381"/>
              <a:gd name="T7" fmla="*/ 690 h 1381"/>
              <a:gd name="T8" fmla="*/ 0 w 1381"/>
              <a:gd name="T9" fmla="*/ 690 h 1381"/>
              <a:gd name="T10" fmla="*/ 0 w 1381"/>
              <a:gd name="T11" fmla="*/ 690 h 1381"/>
              <a:gd name="T12" fmla="*/ 689 w 1381"/>
              <a:gd name="T13" fmla="*/ 0 h 1381"/>
              <a:gd name="T14" fmla="*/ 689 w 1381"/>
              <a:gd name="T15" fmla="*/ 0 h 1381"/>
              <a:gd name="T16" fmla="*/ 689 w 1381"/>
              <a:gd name="T17" fmla="*/ 0 h 1381"/>
              <a:gd name="T18" fmla="*/ 1380 w 1381"/>
              <a:gd name="T19" fmla="*/ 690 h 1381"/>
              <a:gd name="T20" fmla="*/ 1380 w 1381"/>
              <a:gd name="T21" fmla="*/ 690 h 1381"/>
              <a:gd name="T22" fmla="*/ 1380 w 1381"/>
              <a:gd name="T23" fmla="*/ 690 h 1381"/>
              <a:gd name="T24" fmla="*/ 689 w 1381"/>
              <a:gd name="T25" fmla="*/ 138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1" h="1381">
                <a:moveTo>
                  <a:pt x="689" y="1380"/>
                </a:moveTo>
                <a:lnTo>
                  <a:pt x="689" y="1380"/>
                </a:lnTo>
                <a:lnTo>
                  <a:pt x="689" y="1380"/>
                </a:lnTo>
                <a:cubicBezTo>
                  <a:pt x="310" y="1380"/>
                  <a:pt x="0" y="1070"/>
                  <a:pt x="0" y="690"/>
                </a:cubicBezTo>
                <a:lnTo>
                  <a:pt x="0" y="690"/>
                </a:lnTo>
                <a:lnTo>
                  <a:pt x="0" y="690"/>
                </a:lnTo>
                <a:cubicBezTo>
                  <a:pt x="0" y="310"/>
                  <a:pt x="310" y="0"/>
                  <a:pt x="689" y="0"/>
                </a:cubicBezTo>
                <a:lnTo>
                  <a:pt x="689" y="0"/>
                </a:lnTo>
                <a:lnTo>
                  <a:pt x="689" y="0"/>
                </a:lnTo>
                <a:cubicBezTo>
                  <a:pt x="1069" y="0"/>
                  <a:pt x="1380" y="310"/>
                  <a:pt x="1380" y="690"/>
                </a:cubicBezTo>
                <a:lnTo>
                  <a:pt x="1380" y="690"/>
                </a:lnTo>
                <a:lnTo>
                  <a:pt x="1380" y="690"/>
                </a:lnTo>
                <a:cubicBezTo>
                  <a:pt x="1380" y="1070"/>
                  <a:pt x="1069" y="1380"/>
                  <a:pt x="689" y="138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659" name="Freeform 658">
            <a:extLst>
              <a:ext uri="{FF2B5EF4-FFF2-40B4-BE49-F238E27FC236}">
                <a16:creationId xmlns:a16="http://schemas.microsoft.com/office/drawing/2014/main" id="{98752496-9EB7-9245-944B-3E8CF5BB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0163" y="2558802"/>
            <a:ext cx="792665" cy="757400"/>
          </a:xfrm>
          <a:custGeom>
            <a:avLst/>
            <a:gdLst>
              <a:gd name="T0" fmla="*/ 551 w 1104"/>
              <a:gd name="T1" fmla="*/ 1102 h 1103"/>
              <a:gd name="T2" fmla="*/ 551 w 1104"/>
              <a:gd name="T3" fmla="*/ 1102 h 1103"/>
              <a:gd name="T4" fmla="*/ 551 w 1104"/>
              <a:gd name="T5" fmla="*/ 1102 h 1103"/>
              <a:gd name="T6" fmla="*/ 0 w 1104"/>
              <a:gd name="T7" fmla="*/ 551 h 1103"/>
              <a:gd name="T8" fmla="*/ 0 w 1104"/>
              <a:gd name="T9" fmla="*/ 551 h 1103"/>
              <a:gd name="T10" fmla="*/ 0 w 1104"/>
              <a:gd name="T11" fmla="*/ 551 h 1103"/>
              <a:gd name="T12" fmla="*/ 551 w 1104"/>
              <a:gd name="T13" fmla="*/ 0 h 1103"/>
              <a:gd name="T14" fmla="*/ 551 w 1104"/>
              <a:gd name="T15" fmla="*/ 0 h 1103"/>
              <a:gd name="T16" fmla="*/ 551 w 1104"/>
              <a:gd name="T17" fmla="*/ 0 h 1103"/>
              <a:gd name="T18" fmla="*/ 1103 w 1104"/>
              <a:gd name="T19" fmla="*/ 551 h 1103"/>
              <a:gd name="T20" fmla="*/ 1103 w 1104"/>
              <a:gd name="T21" fmla="*/ 551 h 1103"/>
              <a:gd name="T22" fmla="*/ 1103 w 1104"/>
              <a:gd name="T23" fmla="*/ 551 h 1103"/>
              <a:gd name="T24" fmla="*/ 551 w 1104"/>
              <a:gd name="T25" fmla="*/ 1102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04" h="1103">
                <a:moveTo>
                  <a:pt x="551" y="1102"/>
                </a:moveTo>
                <a:lnTo>
                  <a:pt x="551" y="1102"/>
                </a:lnTo>
                <a:lnTo>
                  <a:pt x="551" y="1102"/>
                </a:lnTo>
                <a:cubicBezTo>
                  <a:pt x="249" y="1102"/>
                  <a:pt x="0" y="854"/>
                  <a:pt x="0" y="551"/>
                </a:cubicBezTo>
                <a:lnTo>
                  <a:pt x="0" y="551"/>
                </a:lnTo>
                <a:lnTo>
                  <a:pt x="0" y="551"/>
                </a:lnTo>
                <a:cubicBezTo>
                  <a:pt x="0" y="248"/>
                  <a:pt x="249" y="0"/>
                  <a:pt x="551" y="0"/>
                </a:cubicBezTo>
                <a:lnTo>
                  <a:pt x="551" y="0"/>
                </a:lnTo>
                <a:lnTo>
                  <a:pt x="551" y="0"/>
                </a:lnTo>
                <a:cubicBezTo>
                  <a:pt x="855" y="0"/>
                  <a:pt x="1103" y="248"/>
                  <a:pt x="1103" y="551"/>
                </a:cubicBezTo>
                <a:lnTo>
                  <a:pt x="1103" y="551"/>
                </a:lnTo>
                <a:lnTo>
                  <a:pt x="1103" y="551"/>
                </a:lnTo>
                <a:cubicBezTo>
                  <a:pt x="1103" y="854"/>
                  <a:pt x="855" y="1102"/>
                  <a:pt x="551" y="110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753" name="Freeform 752">
            <a:extLst>
              <a:ext uri="{FF2B5EF4-FFF2-40B4-BE49-F238E27FC236}">
                <a16:creationId xmlns:a16="http://schemas.microsoft.com/office/drawing/2014/main" id="{8D2B7E8F-81F4-4443-90D3-DEEAFBEE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4308" y="2428329"/>
            <a:ext cx="1007141" cy="936215"/>
          </a:xfrm>
          <a:custGeom>
            <a:avLst/>
            <a:gdLst>
              <a:gd name="T0" fmla="*/ 691 w 1382"/>
              <a:gd name="T1" fmla="*/ 1380 h 1381"/>
              <a:gd name="T2" fmla="*/ 691 w 1382"/>
              <a:gd name="T3" fmla="*/ 1380 h 1381"/>
              <a:gd name="T4" fmla="*/ 691 w 1382"/>
              <a:gd name="T5" fmla="*/ 1380 h 1381"/>
              <a:gd name="T6" fmla="*/ 0 w 1382"/>
              <a:gd name="T7" fmla="*/ 690 h 1381"/>
              <a:gd name="T8" fmla="*/ 0 w 1382"/>
              <a:gd name="T9" fmla="*/ 690 h 1381"/>
              <a:gd name="T10" fmla="*/ 0 w 1382"/>
              <a:gd name="T11" fmla="*/ 690 h 1381"/>
              <a:gd name="T12" fmla="*/ 691 w 1382"/>
              <a:gd name="T13" fmla="*/ 0 h 1381"/>
              <a:gd name="T14" fmla="*/ 691 w 1382"/>
              <a:gd name="T15" fmla="*/ 0 h 1381"/>
              <a:gd name="T16" fmla="*/ 691 w 1382"/>
              <a:gd name="T17" fmla="*/ 0 h 1381"/>
              <a:gd name="T18" fmla="*/ 1381 w 1382"/>
              <a:gd name="T19" fmla="*/ 690 h 1381"/>
              <a:gd name="T20" fmla="*/ 1381 w 1382"/>
              <a:gd name="T21" fmla="*/ 690 h 1381"/>
              <a:gd name="T22" fmla="*/ 1381 w 1382"/>
              <a:gd name="T23" fmla="*/ 690 h 1381"/>
              <a:gd name="T24" fmla="*/ 691 w 1382"/>
              <a:gd name="T25" fmla="*/ 138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2" h="1381">
                <a:moveTo>
                  <a:pt x="691" y="1380"/>
                </a:moveTo>
                <a:lnTo>
                  <a:pt x="691" y="1380"/>
                </a:lnTo>
                <a:lnTo>
                  <a:pt x="691" y="1380"/>
                </a:lnTo>
                <a:cubicBezTo>
                  <a:pt x="311" y="1380"/>
                  <a:pt x="0" y="1070"/>
                  <a:pt x="0" y="690"/>
                </a:cubicBezTo>
                <a:lnTo>
                  <a:pt x="0" y="690"/>
                </a:lnTo>
                <a:lnTo>
                  <a:pt x="0" y="690"/>
                </a:lnTo>
                <a:cubicBezTo>
                  <a:pt x="0" y="311"/>
                  <a:pt x="311" y="0"/>
                  <a:pt x="691" y="0"/>
                </a:cubicBezTo>
                <a:lnTo>
                  <a:pt x="691" y="0"/>
                </a:lnTo>
                <a:lnTo>
                  <a:pt x="691" y="0"/>
                </a:lnTo>
                <a:cubicBezTo>
                  <a:pt x="1071" y="0"/>
                  <a:pt x="1381" y="311"/>
                  <a:pt x="1381" y="690"/>
                </a:cubicBezTo>
                <a:lnTo>
                  <a:pt x="1381" y="690"/>
                </a:lnTo>
                <a:lnTo>
                  <a:pt x="1381" y="690"/>
                </a:lnTo>
                <a:cubicBezTo>
                  <a:pt x="1381" y="1070"/>
                  <a:pt x="1071" y="1380"/>
                  <a:pt x="691" y="138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754" name="Freeform 753">
            <a:extLst>
              <a:ext uri="{FF2B5EF4-FFF2-40B4-BE49-F238E27FC236}">
                <a16:creationId xmlns:a16="http://schemas.microsoft.com/office/drawing/2014/main" id="{10A35CD3-6FA8-7C45-8BB0-D03215BB4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60" y="2523917"/>
            <a:ext cx="813435" cy="747776"/>
          </a:xfrm>
          <a:custGeom>
            <a:avLst/>
            <a:gdLst>
              <a:gd name="T0" fmla="*/ 551 w 1103"/>
              <a:gd name="T1" fmla="*/ 1102 h 1103"/>
              <a:gd name="T2" fmla="*/ 551 w 1103"/>
              <a:gd name="T3" fmla="*/ 1102 h 1103"/>
              <a:gd name="T4" fmla="*/ 551 w 1103"/>
              <a:gd name="T5" fmla="*/ 1102 h 1103"/>
              <a:gd name="T6" fmla="*/ 0 w 1103"/>
              <a:gd name="T7" fmla="*/ 551 h 1103"/>
              <a:gd name="T8" fmla="*/ 0 w 1103"/>
              <a:gd name="T9" fmla="*/ 551 h 1103"/>
              <a:gd name="T10" fmla="*/ 0 w 1103"/>
              <a:gd name="T11" fmla="*/ 551 h 1103"/>
              <a:gd name="T12" fmla="*/ 551 w 1103"/>
              <a:gd name="T13" fmla="*/ 0 h 1103"/>
              <a:gd name="T14" fmla="*/ 551 w 1103"/>
              <a:gd name="T15" fmla="*/ 0 h 1103"/>
              <a:gd name="T16" fmla="*/ 551 w 1103"/>
              <a:gd name="T17" fmla="*/ 0 h 1103"/>
              <a:gd name="T18" fmla="*/ 1102 w 1103"/>
              <a:gd name="T19" fmla="*/ 551 h 1103"/>
              <a:gd name="T20" fmla="*/ 1102 w 1103"/>
              <a:gd name="T21" fmla="*/ 551 h 1103"/>
              <a:gd name="T22" fmla="*/ 1102 w 1103"/>
              <a:gd name="T23" fmla="*/ 551 h 1103"/>
              <a:gd name="T24" fmla="*/ 551 w 1103"/>
              <a:gd name="T25" fmla="*/ 1102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03" h="1103">
                <a:moveTo>
                  <a:pt x="551" y="1102"/>
                </a:moveTo>
                <a:lnTo>
                  <a:pt x="551" y="1102"/>
                </a:lnTo>
                <a:lnTo>
                  <a:pt x="551" y="1102"/>
                </a:lnTo>
                <a:cubicBezTo>
                  <a:pt x="247" y="1102"/>
                  <a:pt x="0" y="854"/>
                  <a:pt x="0" y="551"/>
                </a:cubicBezTo>
                <a:lnTo>
                  <a:pt x="0" y="551"/>
                </a:lnTo>
                <a:lnTo>
                  <a:pt x="0" y="551"/>
                </a:lnTo>
                <a:cubicBezTo>
                  <a:pt x="0" y="249"/>
                  <a:pt x="247" y="0"/>
                  <a:pt x="551" y="0"/>
                </a:cubicBezTo>
                <a:lnTo>
                  <a:pt x="551" y="0"/>
                </a:lnTo>
                <a:lnTo>
                  <a:pt x="551" y="0"/>
                </a:lnTo>
                <a:cubicBezTo>
                  <a:pt x="854" y="0"/>
                  <a:pt x="1102" y="249"/>
                  <a:pt x="1102" y="551"/>
                </a:cubicBezTo>
                <a:lnTo>
                  <a:pt x="1102" y="551"/>
                </a:lnTo>
                <a:lnTo>
                  <a:pt x="1102" y="551"/>
                </a:lnTo>
                <a:cubicBezTo>
                  <a:pt x="1102" y="854"/>
                  <a:pt x="854" y="1102"/>
                  <a:pt x="551" y="110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841" name="Freeform 840">
            <a:extLst>
              <a:ext uri="{FF2B5EF4-FFF2-40B4-BE49-F238E27FC236}">
                <a16:creationId xmlns:a16="http://schemas.microsoft.com/office/drawing/2014/main" id="{04F2205B-13C7-A346-BAFA-347DF8E1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4268" y="2404413"/>
            <a:ext cx="859997" cy="859999"/>
          </a:xfrm>
          <a:custGeom>
            <a:avLst/>
            <a:gdLst>
              <a:gd name="T0" fmla="*/ 691 w 1382"/>
              <a:gd name="T1" fmla="*/ 1380 h 1381"/>
              <a:gd name="T2" fmla="*/ 691 w 1382"/>
              <a:gd name="T3" fmla="*/ 1380 h 1381"/>
              <a:gd name="T4" fmla="*/ 691 w 1382"/>
              <a:gd name="T5" fmla="*/ 1380 h 1381"/>
              <a:gd name="T6" fmla="*/ 0 w 1382"/>
              <a:gd name="T7" fmla="*/ 690 h 1381"/>
              <a:gd name="T8" fmla="*/ 0 w 1382"/>
              <a:gd name="T9" fmla="*/ 690 h 1381"/>
              <a:gd name="T10" fmla="*/ 0 w 1382"/>
              <a:gd name="T11" fmla="*/ 690 h 1381"/>
              <a:gd name="T12" fmla="*/ 691 w 1382"/>
              <a:gd name="T13" fmla="*/ 0 h 1381"/>
              <a:gd name="T14" fmla="*/ 691 w 1382"/>
              <a:gd name="T15" fmla="*/ 0 h 1381"/>
              <a:gd name="T16" fmla="*/ 691 w 1382"/>
              <a:gd name="T17" fmla="*/ 0 h 1381"/>
              <a:gd name="T18" fmla="*/ 1381 w 1382"/>
              <a:gd name="T19" fmla="*/ 690 h 1381"/>
              <a:gd name="T20" fmla="*/ 1381 w 1382"/>
              <a:gd name="T21" fmla="*/ 690 h 1381"/>
              <a:gd name="T22" fmla="*/ 1381 w 1382"/>
              <a:gd name="T23" fmla="*/ 690 h 1381"/>
              <a:gd name="T24" fmla="*/ 691 w 1382"/>
              <a:gd name="T25" fmla="*/ 138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2" h="1381">
                <a:moveTo>
                  <a:pt x="691" y="1380"/>
                </a:moveTo>
                <a:lnTo>
                  <a:pt x="691" y="1380"/>
                </a:lnTo>
                <a:lnTo>
                  <a:pt x="691" y="1380"/>
                </a:lnTo>
                <a:cubicBezTo>
                  <a:pt x="311" y="1380"/>
                  <a:pt x="0" y="1070"/>
                  <a:pt x="0" y="690"/>
                </a:cubicBezTo>
                <a:lnTo>
                  <a:pt x="0" y="690"/>
                </a:lnTo>
                <a:lnTo>
                  <a:pt x="0" y="690"/>
                </a:lnTo>
                <a:cubicBezTo>
                  <a:pt x="0" y="310"/>
                  <a:pt x="311" y="0"/>
                  <a:pt x="691" y="0"/>
                </a:cubicBezTo>
                <a:lnTo>
                  <a:pt x="691" y="0"/>
                </a:lnTo>
                <a:lnTo>
                  <a:pt x="691" y="0"/>
                </a:lnTo>
                <a:cubicBezTo>
                  <a:pt x="1070" y="0"/>
                  <a:pt x="1381" y="310"/>
                  <a:pt x="1381" y="690"/>
                </a:cubicBezTo>
                <a:lnTo>
                  <a:pt x="1381" y="690"/>
                </a:lnTo>
                <a:lnTo>
                  <a:pt x="1381" y="690"/>
                </a:lnTo>
                <a:cubicBezTo>
                  <a:pt x="1381" y="1070"/>
                  <a:pt x="1070" y="1380"/>
                  <a:pt x="691" y="138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842" name="Freeform 841">
            <a:extLst>
              <a:ext uri="{FF2B5EF4-FFF2-40B4-BE49-F238E27FC236}">
                <a16:creationId xmlns:a16="http://schemas.microsoft.com/office/drawing/2014/main" id="{F3382EB1-CE0E-3F43-9EC8-A5665978B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0815" y="2487123"/>
            <a:ext cx="686899" cy="686899"/>
          </a:xfrm>
          <a:custGeom>
            <a:avLst/>
            <a:gdLst>
              <a:gd name="T0" fmla="*/ 551 w 1103"/>
              <a:gd name="T1" fmla="*/ 1102 h 1103"/>
              <a:gd name="T2" fmla="*/ 551 w 1103"/>
              <a:gd name="T3" fmla="*/ 1102 h 1103"/>
              <a:gd name="T4" fmla="*/ 551 w 1103"/>
              <a:gd name="T5" fmla="*/ 1102 h 1103"/>
              <a:gd name="T6" fmla="*/ 0 w 1103"/>
              <a:gd name="T7" fmla="*/ 551 h 1103"/>
              <a:gd name="T8" fmla="*/ 0 w 1103"/>
              <a:gd name="T9" fmla="*/ 551 h 1103"/>
              <a:gd name="T10" fmla="*/ 0 w 1103"/>
              <a:gd name="T11" fmla="*/ 551 h 1103"/>
              <a:gd name="T12" fmla="*/ 551 w 1103"/>
              <a:gd name="T13" fmla="*/ 0 h 1103"/>
              <a:gd name="T14" fmla="*/ 551 w 1103"/>
              <a:gd name="T15" fmla="*/ 0 h 1103"/>
              <a:gd name="T16" fmla="*/ 1102 w 1103"/>
              <a:gd name="T17" fmla="*/ 551 h 1103"/>
              <a:gd name="T18" fmla="*/ 1102 w 1103"/>
              <a:gd name="T19" fmla="*/ 551 h 1103"/>
              <a:gd name="T20" fmla="*/ 1102 w 1103"/>
              <a:gd name="T21" fmla="*/ 551 h 1103"/>
              <a:gd name="T22" fmla="*/ 551 w 1103"/>
              <a:gd name="T23" fmla="*/ 1102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03" h="1103">
                <a:moveTo>
                  <a:pt x="551" y="1102"/>
                </a:moveTo>
                <a:lnTo>
                  <a:pt x="551" y="1102"/>
                </a:lnTo>
                <a:lnTo>
                  <a:pt x="551" y="1102"/>
                </a:lnTo>
                <a:cubicBezTo>
                  <a:pt x="247" y="1102"/>
                  <a:pt x="0" y="855"/>
                  <a:pt x="0" y="551"/>
                </a:cubicBezTo>
                <a:lnTo>
                  <a:pt x="0" y="551"/>
                </a:lnTo>
                <a:lnTo>
                  <a:pt x="0" y="551"/>
                </a:lnTo>
                <a:cubicBezTo>
                  <a:pt x="0" y="248"/>
                  <a:pt x="247" y="0"/>
                  <a:pt x="551" y="0"/>
                </a:cubicBezTo>
                <a:lnTo>
                  <a:pt x="551" y="0"/>
                </a:lnTo>
                <a:cubicBezTo>
                  <a:pt x="853" y="0"/>
                  <a:pt x="1102" y="248"/>
                  <a:pt x="1102" y="551"/>
                </a:cubicBezTo>
                <a:lnTo>
                  <a:pt x="1102" y="551"/>
                </a:lnTo>
                <a:lnTo>
                  <a:pt x="1102" y="551"/>
                </a:lnTo>
                <a:cubicBezTo>
                  <a:pt x="1102" y="855"/>
                  <a:pt x="853" y="1102"/>
                  <a:pt x="551" y="110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843" name="Freeform 842">
            <a:extLst>
              <a:ext uri="{FF2B5EF4-FFF2-40B4-BE49-F238E27FC236}">
                <a16:creationId xmlns:a16="http://schemas.microsoft.com/office/drawing/2014/main" id="{4EE8270D-781A-B245-8BC9-719270202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7812" y="2611044"/>
            <a:ext cx="392907" cy="392906"/>
          </a:xfrm>
          <a:custGeom>
            <a:avLst/>
            <a:gdLst>
              <a:gd name="T0" fmla="*/ 533 w 630"/>
              <a:gd name="T1" fmla="*/ 180 h 630"/>
              <a:gd name="T2" fmla="*/ 509 w 630"/>
              <a:gd name="T3" fmla="*/ 171 h 630"/>
              <a:gd name="T4" fmla="*/ 360 w 630"/>
              <a:gd name="T5" fmla="*/ 302 h 630"/>
              <a:gd name="T6" fmla="*/ 327 w 630"/>
              <a:gd name="T7" fmla="*/ 269 h 630"/>
              <a:gd name="T8" fmla="*/ 454 w 630"/>
              <a:gd name="T9" fmla="*/ 142 h 630"/>
              <a:gd name="T10" fmla="*/ 449 w 630"/>
              <a:gd name="T11" fmla="*/ 99 h 630"/>
              <a:gd name="T12" fmla="*/ 528 w 630"/>
              <a:gd name="T13" fmla="*/ 18 h 630"/>
              <a:gd name="T14" fmla="*/ 530 w 630"/>
              <a:gd name="T15" fmla="*/ 17 h 630"/>
              <a:gd name="T16" fmla="*/ 532 w 630"/>
              <a:gd name="T17" fmla="*/ 19 h 630"/>
              <a:gd name="T18" fmla="*/ 553 w 630"/>
              <a:gd name="T19" fmla="*/ 62 h 630"/>
              <a:gd name="T20" fmla="*/ 489 w 630"/>
              <a:gd name="T21" fmla="*/ 138 h 630"/>
              <a:gd name="T22" fmla="*/ 494 w 630"/>
              <a:gd name="T23" fmla="*/ 141 h 630"/>
              <a:gd name="T24" fmla="*/ 564 w 630"/>
              <a:gd name="T25" fmla="*/ 75 h 630"/>
              <a:gd name="T26" fmla="*/ 611 w 630"/>
              <a:gd name="T27" fmla="*/ 97 h 630"/>
              <a:gd name="T28" fmla="*/ 611 w 630"/>
              <a:gd name="T29" fmla="*/ 101 h 630"/>
              <a:gd name="T30" fmla="*/ 303 w 630"/>
              <a:gd name="T31" fmla="*/ 153 h 630"/>
              <a:gd name="T32" fmla="*/ 130 w 630"/>
              <a:gd name="T33" fmla="*/ 326 h 630"/>
              <a:gd name="T34" fmla="*/ 476 w 630"/>
              <a:gd name="T35" fmla="*/ 326 h 630"/>
              <a:gd name="T36" fmla="*/ 482 w 630"/>
              <a:gd name="T37" fmla="*/ 204 h 630"/>
              <a:gd name="T38" fmla="*/ 520 w 630"/>
              <a:gd name="T39" fmla="*/ 326 h 630"/>
              <a:gd name="T40" fmla="*/ 87 w 630"/>
              <a:gd name="T41" fmla="*/ 326 h 630"/>
              <a:gd name="T42" fmla="*/ 303 w 630"/>
              <a:gd name="T43" fmla="*/ 109 h 630"/>
              <a:gd name="T44" fmla="*/ 342 w 630"/>
              <a:gd name="T45" fmla="*/ 231 h 630"/>
              <a:gd name="T46" fmla="*/ 303 w 630"/>
              <a:gd name="T47" fmla="*/ 223 h 630"/>
              <a:gd name="T48" fmla="*/ 303 w 630"/>
              <a:gd name="T49" fmla="*/ 430 h 630"/>
              <a:gd name="T50" fmla="*/ 406 w 630"/>
              <a:gd name="T51" fmla="*/ 326 h 630"/>
              <a:gd name="T52" fmla="*/ 438 w 630"/>
              <a:gd name="T53" fmla="*/ 247 h 630"/>
              <a:gd name="T54" fmla="*/ 303 w 630"/>
              <a:gd name="T55" fmla="*/ 483 h 630"/>
              <a:gd name="T56" fmla="*/ 146 w 630"/>
              <a:gd name="T57" fmla="*/ 326 h 630"/>
              <a:gd name="T58" fmla="*/ 382 w 630"/>
              <a:gd name="T59" fmla="*/ 191 h 630"/>
              <a:gd name="T60" fmla="*/ 313 w 630"/>
              <a:gd name="T61" fmla="*/ 260 h 630"/>
              <a:gd name="T62" fmla="*/ 236 w 630"/>
              <a:gd name="T63" fmla="*/ 326 h 630"/>
              <a:gd name="T64" fmla="*/ 303 w 630"/>
              <a:gd name="T65" fmla="*/ 393 h 630"/>
              <a:gd name="T66" fmla="*/ 369 w 630"/>
              <a:gd name="T67" fmla="*/ 316 h 630"/>
              <a:gd name="T68" fmla="*/ 390 w 630"/>
              <a:gd name="T69" fmla="*/ 326 h 630"/>
              <a:gd name="T70" fmla="*/ 303 w 630"/>
              <a:gd name="T71" fmla="*/ 413 h 630"/>
              <a:gd name="T72" fmla="*/ 303 w 630"/>
              <a:gd name="T73" fmla="*/ 240 h 630"/>
              <a:gd name="T74" fmla="*/ 313 w 630"/>
              <a:gd name="T75" fmla="*/ 260 h 630"/>
              <a:gd name="T76" fmla="*/ 303 w 630"/>
              <a:gd name="T77" fmla="*/ 350 h 630"/>
              <a:gd name="T78" fmla="*/ 287 w 630"/>
              <a:gd name="T79" fmla="*/ 343 h 630"/>
              <a:gd name="T80" fmla="*/ 288 w 630"/>
              <a:gd name="T81" fmla="*/ 309 h 630"/>
              <a:gd name="T82" fmla="*/ 329 w 630"/>
              <a:gd name="T83" fmla="*/ 301 h 630"/>
              <a:gd name="T84" fmla="*/ 319 w 630"/>
              <a:gd name="T85" fmla="*/ 343 h 630"/>
              <a:gd name="T86" fmla="*/ 303 w 630"/>
              <a:gd name="T87" fmla="*/ 613 h 630"/>
              <a:gd name="T88" fmla="*/ 17 w 630"/>
              <a:gd name="T89" fmla="*/ 326 h 630"/>
              <a:gd name="T90" fmla="*/ 445 w 630"/>
              <a:gd name="T91" fmla="*/ 77 h 630"/>
              <a:gd name="T92" fmla="*/ 434 w 630"/>
              <a:gd name="T93" fmla="*/ 106 h 630"/>
              <a:gd name="T94" fmla="*/ 443 w 630"/>
              <a:gd name="T95" fmla="*/ 131 h 630"/>
              <a:gd name="T96" fmla="*/ 303 w 630"/>
              <a:gd name="T97" fmla="*/ 93 h 630"/>
              <a:gd name="T98" fmla="*/ 70 w 630"/>
              <a:gd name="T99" fmla="*/ 326 h 630"/>
              <a:gd name="T100" fmla="*/ 536 w 630"/>
              <a:gd name="T101" fmla="*/ 326 h 630"/>
              <a:gd name="T102" fmla="*/ 499 w 630"/>
              <a:gd name="T103" fmla="*/ 187 h 630"/>
              <a:gd name="T104" fmla="*/ 523 w 630"/>
              <a:gd name="T105" fmla="*/ 195 h 630"/>
              <a:gd name="T106" fmla="*/ 552 w 630"/>
              <a:gd name="T107" fmla="*/ 184 h 630"/>
              <a:gd name="T108" fmla="*/ 628 w 630"/>
              <a:gd name="T109" fmla="*/ 96 h 630"/>
              <a:gd name="T110" fmla="*/ 577 w 630"/>
              <a:gd name="T111" fmla="*/ 63 h 630"/>
              <a:gd name="T112" fmla="*/ 548 w 630"/>
              <a:gd name="T113" fmla="*/ 12 h 630"/>
              <a:gd name="T114" fmla="*/ 534 w 630"/>
              <a:gd name="T115" fmla="*/ 1 h 630"/>
              <a:gd name="T116" fmla="*/ 457 w 630"/>
              <a:gd name="T117" fmla="*/ 65 h 630"/>
              <a:gd name="T118" fmla="*/ 0 w 630"/>
              <a:gd name="T119" fmla="*/ 326 h 630"/>
              <a:gd name="T120" fmla="*/ 303 w 630"/>
              <a:gd name="T121" fmla="*/ 629 h 630"/>
              <a:gd name="T122" fmla="*/ 564 w 630"/>
              <a:gd name="T123" fmla="*/ 172 h 630"/>
              <a:gd name="T124" fmla="*/ 628 w 630"/>
              <a:gd name="T125" fmla="*/ 96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30" h="630">
                <a:moveTo>
                  <a:pt x="611" y="101"/>
                </a:moveTo>
                <a:lnTo>
                  <a:pt x="533" y="180"/>
                </a:lnTo>
                <a:lnTo>
                  <a:pt x="533" y="180"/>
                </a:lnTo>
                <a:cubicBezTo>
                  <a:pt x="532" y="181"/>
                  <a:pt x="531" y="181"/>
                  <a:pt x="530" y="180"/>
                </a:cubicBezTo>
                <a:lnTo>
                  <a:pt x="509" y="171"/>
                </a:lnTo>
                <a:lnTo>
                  <a:pt x="509" y="171"/>
                </a:lnTo>
                <a:cubicBezTo>
                  <a:pt x="502" y="168"/>
                  <a:pt x="493" y="169"/>
                  <a:pt x="487" y="175"/>
                </a:cubicBezTo>
                <a:lnTo>
                  <a:pt x="360" y="302"/>
                </a:lnTo>
                <a:lnTo>
                  <a:pt x="360" y="302"/>
                </a:lnTo>
                <a:cubicBezTo>
                  <a:pt x="354" y="299"/>
                  <a:pt x="346" y="294"/>
                  <a:pt x="340" y="288"/>
                </a:cubicBezTo>
                <a:lnTo>
                  <a:pt x="340" y="288"/>
                </a:lnTo>
                <a:cubicBezTo>
                  <a:pt x="335" y="283"/>
                  <a:pt x="330" y="276"/>
                  <a:pt x="327" y="269"/>
                </a:cubicBezTo>
                <a:lnTo>
                  <a:pt x="332" y="264"/>
                </a:lnTo>
                <a:lnTo>
                  <a:pt x="332" y="264"/>
                </a:lnTo>
                <a:lnTo>
                  <a:pt x="454" y="142"/>
                </a:lnTo>
                <a:lnTo>
                  <a:pt x="454" y="142"/>
                </a:lnTo>
                <a:cubicBezTo>
                  <a:pt x="460" y="136"/>
                  <a:pt x="461" y="127"/>
                  <a:pt x="458" y="120"/>
                </a:cubicBezTo>
                <a:lnTo>
                  <a:pt x="449" y="99"/>
                </a:lnTo>
                <a:lnTo>
                  <a:pt x="449" y="99"/>
                </a:lnTo>
                <a:cubicBezTo>
                  <a:pt x="449" y="98"/>
                  <a:pt x="449" y="97"/>
                  <a:pt x="450" y="96"/>
                </a:cubicBezTo>
                <a:lnTo>
                  <a:pt x="528" y="18"/>
                </a:lnTo>
                <a:lnTo>
                  <a:pt x="528" y="18"/>
                </a:lnTo>
                <a:cubicBezTo>
                  <a:pt x="529" y="17"/>
                  <a:pt x="529" y="17"/>
                  <a:pt x="530" y="17"/>
                </a:cubicBezTo>
                <a:lnTo>
                  <a:pt x="530" y="17"/>
                </a:lnTo>
                <a:lnTo>
                  <a:pt x="530" y="17"/>
                </a:lnTo>
                <a:lnTo>
                  <a:pt x="530" y="17"/>
                </a:lnTo>
                <a:cubicBezTo>
                  <a:pt x="531" y="17"/>
                  <a:pt x="532" y="17"/>
                  <a:pt x="532" y="19"/>
                </a:cubicBezTo>
                <a:lnTo>
                  <a:pt x="551" y="58"/>
                </a:lnTo>
                <a:lnTo>
                  <a:pt x="551" y="58"/>
                </a:lnTo>
                <a:cubicBezTo>
                  <a:pt x="551" y="60"/>
                  <a:pt x="552" y="61"/>
                  <a:pt x="553" y="62"/>
                </a:cubicBezTo>
                <a:lnTo>
                  <a:pt x="489" y="127"/>
                </a:lnTo>
                <a:lnTo>
                  <a:pt x="489" y="127"/>
                </a:lnTo>
                <a:cubicBezTo>
                  <a:pt x="485" y="130"/>
                  <a:pt x="485" y="135"/>
                  <a:pt x="489" y="138"/>
                </a:cubicBezTo>
                <a:lnTo>
                  <a:pt x="489" y="138"/>
                </a:lnTo>
                <a:cubicBezTo>
                  <a:pt x="490" y="140"/>
                  <a:pt x="493" y="141"/>
                  <a:pt x="494" y="141"/>
                </a:cubicBezTo>
                <a:lnTo>
                  <a:pt x="494" y="141"/>
                </a:lnTo>
                <a:cubicBezTo>
                  <a:pt x="497" y="141"/>
                  <a:pt x="499" y="140"/>
                  <a:pt x="501" y="138"/>
                </a:cubicBezTo>
                <a:lnTo>
                  <a:pt x="564" y="75"/>
                </a:lnTo>
                <a:lnTo>
                  <a:pt x="564" y="75"/>
                </a:lnTo>
                <a:cubicBezTo>
                  <a:pt x="566" y="76"/>
                  <a:pt x="568" y="77"/>
                  <a:pt x="571" y="79"/>
                </a:cubicBezTo>
                <a:lnTo>
                  <a:pt x="611" y="97"/>
                </a:lnTo>
                <a:lnTo>
                  <a:pt x="611" y="97"/>
                </a:lnTo>
                <a:cubicBezTo>
                  <a:pt x="612" y="97"/>
                  <a:pt x="612" y="98"/>
                  <a:pt x="612" y="99"/>
                </a:cubicBezTo>
                <a:lnTo>
                  <a:pt x="612" y="99"/>
                </a:lnTo>
                <a:cubicBezTo>
                  <a:pt x="612" y="99"/>
                  <a:pt x="612" y="101"/>
                  <a:pt x="611" y="101"/>
                </a:cubicBezTo>
                <a:close/>
                <a:moveTo>
                  <a:pt x="394" y="179"/>
                </a:moveTo>
                <a:lnTo>
                  <a:pt x="394" y="179"/>
                </a:lnTo>
                <a:cubicBezTo>
                  <a:pt x="367" y="162"/>
                  <a:pt x="336" y="153"/>
                  <a:pt x="303" y="153"/>
                </a:cubicBezTo>
                <a:lnTo>
                  <a:pt x="303" y="153"/>
                </a:lnTo>
                <a:cubicBezTo>
                  <a:pt x="208" y="153"/>
                  <a:pt x="130" y="231"/>
                  <a:pt x="130" y="326"/>
                </a:cubicBezTo>
                <a:lnTo>
                  <a:pt x="130" y="326"/>
                </a:lnTo>
                <a:cubicBezTo>
                  <a:pt x="130" y="422"/>
                  <a:pt x="208" y="499"/>
                  <a:pt x="303" y="499"/>
                </a:cubicBezTo>
                <a:lnTo>
                  <a:pt x="303" y="499"/>
                </a:lnTo>
                <a:cubicBezTo>
                  <a:pt x="398" y="499"/>
                  <a:pt x="476" y="422"/>
                  <a:pt x="476" y="326"/>
                </a:cubicBezTo>
                <a:lnTo>
                  <a:pt x="476" y="326"/>
                </a:lnTo>
                <a:cubicBezTo>
                  <a:pt x="476" y="293"/>
                  <a:pt x="467" y="262"/>
                  <a:pt x="450" y="235"/>
                </a:cubicBezTo>
                <a:lnTo>
                  <a:pt x="482" y="204"/>
                </a:lnTo>
                <a:lnTo>
                  <a:pt x="482" y="204"/>
                </a:lnTo>
                <a:cubicBezTo>
                  <a:pt x="506" y="239"/>
                  <a:pt x="520" y="281"/>
                  <a:pt x="520" y="326"/>
                </a:cubicBezTo>
                <a:lnTo>
                  <a:pt x="520" y="326"/>
                </a:lnTo>
                <a:cubicBezTo>
                  <a:pt x="520" y="446"/>
                  <a:pt x="423" y="543"/>
                  <a:pt x="303" y="543"/>
                </a:cubicBezTo>
                <a:lnTo>
                  <a:pt x="303" y="543"/>
                </a:lnTo>
                <a:cubicBezTo>
                  <a:pt x="184" y="543"/>
                  <a:pt x="87" y="446"/>
                  <a:pt x="87" y="326"/>
                </a:cubicBezTo>
                <a:lnTo>
                  <a:pt x="87" y="326"/>
                </a:lnTo>
                <a:cubicBezTo>
                  <a:pt x="87" y="206"/>
                  <a:pt x="184" y="109"/>
                  <a:pt x="303" y="109"/>
                </a:cubicBezTo>
                <a:lnTo>
                  <a:pt x="303" y="109"/>
                </a:lnTo>
                <a:cubicBezTo>
                  <a:pt x="348" y="109"/>
                  <a:pt x="391" y="123"/>
                  <a:pt x="425" y="147"/>
                </a:cubicBezTo>
                <a:lnTo>
                  <a:pt x="394" y="179"/>
                </a:lnTo>
                <a:close/>
                <a:moveTo>
                  <a:pt x="342" y="231"/>
                </a:moveTo>
                <a:lnTo>
                  <a:pt x="342" y="231"/>
                </a:lnTo>
                <a:cubicBezTo>
                  <a:pt x="330" y="225"/>
                  <a:pt x="317" y="223"/>
                  <a:pt x="303" y="223"/>
                </a:cubicBezTo>
                <a:lnTo>
                  <a:pt x="303" y="223"/>
                </a:lnTo>
                <a:cubicBezTo>
                  <a:pt x="246" y="223"/>
                  <a:pt x="200" y="269"/>
                  <a:pt x="200" y="326"/>
                </a:cubicBezTo>
                <a:lnTo>
                  <a:pt x="200" y="326"/>
                </a:lnTo>
                <a:cubicBezTo>
                  <a:pt x="200" y="383"/>
                  <a:pt x="246" y="430"/>
                  <a:pt x="303" y="430"/>
                </a:cubicBezTo>
                <a:lnTo>
                  <a:pt x="303" y="430"/>
                </a:lnTo>
                <a:cubicBezTo>
                  <a:pt x="360" y="430"/>
                  <a:pt x="406" y="383"/>
                  <a:pt x="406" y="326"/>
                </a:cubicBezTo>
                <a:lnTo>
                  <a:pt x="406" y="326"/>
                </a:lnTo>
                <a:cubicBezTo>
                  <a:pt x="406" y="312"/>
                  <a:pt x="404" y="299"/>
                  <a:pt x="399" y="287"/>
                </a:cubicBezTo>
                <a:lnTo>
                  <a:pt x="438" y="247"/>
                </a:lnTo>
                <a:lnTo>
                  <a:pt x="438" y="247"/>
                </a:lnTo>
                <a:cubicBezTo>
                  <a:pt x="451" y="270"/>
                  <a:pt x="460" y="298"/>
                  <a:pt x="460" y="326"/>
                </a:cubicBezTo>
                <a:lnTo>
                  <a:pt x="460" y="326"/>
                </a:lnTo>
                <a:cubicBezTo>
                  <a:pt x="460" y="413"/>
                  <a:pt x="389" y="483"/>
                  <a:pt x="303" y="483"/>
                </a:cubicBezTo>
                <a:lnTo>
                  <a:pt x="303" y="483"/>
                </a:lnTo>
                <a:cubicBezTo>
                  <a:pt x="217" y="483"/>
                  <a:pt x="146" y="413"/>
                  <a:pt x="146" y="326"/>
                </a:cubicBezTo>
                <a:lnTo>
                  <a:pt x="146" y="326"/>
                </a:lnTo>
                <a:cubicBezTo>
                  <a:pt x="146" y="240"/>
                  <a:pt x="217" y="170"/>
                  <a:pt x="303" y="170"/>
                </a:cubicBezTo>
                <a:lnTo>
                  <a:pt x="303" y="170"/>
                </a:lnTo>
                <a:cubicBezTo>
                  <a:pt x="332" y="170"/>
                  <a:pt x="359" y="178"/>
                  <a:pt x="382" y="191"/>
                </a:cubicBezTo>
                <a:lnTo>
                  <a:pt x="342" y="231"/>
                </a:lnTo>
                <a:close/>
                <a:moveTo>
                  <a:pt x="313" y="260"/>
                </a:moveTo>
                <a:lnTo>
                  <a:pt x="313" y="260"/>
                </a:lnTo>
                <a:cubicBezTo>
                  <a:pt x="310" y="260"/>
                  <a:pt x="306" y="260"/>
                  <a:pt x="303" y="260"/>
                </a:cubicBezTo>
                <a:lnTo>
                  <a:pt x="303" y="260"/>
                </a:lnTo>
                <a:cubicBezTo>
                  <a:pt x="266" y="260"/>
                  <a:pt x="236" y="290"/>
                  <a:pt x="236" y="326"/>
                </a:cubicBezTo>
                <a:lnTo>
                  <a:pt x="236" y="326"/>
                </a:lnTo>
                <a:cubicBezTo>
                  <a:pt x="236" y="363"/>
                  <a:pt x="266" y="393"/>
                  <a:pt x="303" y="393"/>
                </a:cubicBezTo>
                <a:lnTo>
                  <a:pt x="303" y="393"/>
                </a:lnTo>
                <a:cubicBezTo>
                  <a:pt x="340" y="393"/>
                  <a:pt x="370" y="363"/>
                  <a:pt x="370" y="326"/>
                </a:cubicBezTo>
                <a:lnTo>
                  <a:pt x="370" y="326"/>
                </a:lnTo>
                <a:cubicBezTo>
                  <a:pt x="370" y="323"/>
                  <a:pt x="370" y="320"/>
                  <a:pt x="369" y="316"/>
                </a:cubicBezTo>
                <a:lnTo>
                  <a:pt x="386" y="300"/>
                </a:lnTo>
                <a:lnTo>
                  <a:pt x="386" y="300"/>
                </a:lnTo>
                <a:cubicBezTo>
                  <a:pt x="388" y="308"/>
                  <a:pt x="390" y="317"/>
                  <a:pt x="390" y="326"/>
                </a:cubicBezTo>
                <a:lnTo>
                  <a:pt x="390" y="326"/>
                </a:lnTo>
                <a:cubicBezTo>
                  <a:pt x="390" y="374"/>
                  <a:pt x="351" y="413"/>
                  <a:pt x="303" y="413"/>
                </a:cubicBezTo>
                <a:lnTo>
                  <a:pt x="303" y="413"/>
                </a:lnTo>
                <a:cubicBezTo>
                  <a:pt x="255" y="413"/>
                  <a:pt x="216" y="374"/>
                  <a:pt x="216" y="326"/>
                </a:cubicBezTo>
                <a:lnTo>
                  <a:pt x="216" y="326"/>
                </a:lnTo>
                <a:cubicBezTo>
                  <a:pt x="216" y="278"/>
                  <a:pt x="255" y="240"/>
                  <a:pt x="303" y="240"/>
                </a:cubicBezTo>
                <a:lnTo>
                  <a:pt x="303" y="240"/>
                </a:lnTo>
                <a:cubicBezTo>
                  <a:pt x="312" y="240"/>
                  <a:pt x="321" y="241"/>
                  <a:pt x="329" y="244"/>
                </a:cubicBezTo>
                <a:lnTo>
                  <a:pt x="313" y="260"/>
                </a:lnTo>
                <a:close/>
                <a:moveTo>
                  <a:pt x="319" y="343"/>
                </a:moveTo>
                <a:lnTo>
                  <a:pt x="319" y="343"/>
                </a:lnTo>
                <a:cubicBezTo>
                  <a:pt x="315" y="347"/>
                  <a:pt x="309" y="350"/>
                  <a:pt x="303" y="350"/>
                </a:cubicBezTo>
                <a:lnTo>
                  <a:pt x="303" y="350"/>
                </a:lnTo>
                <a:cubicBezTo>
                  <a:pt x="297" y="350"/>
                  <a:pt x="291" y="347"/>
                  <a:pt x="287" y="343"/>
                </a:cubicBezTo>
                <a:lnTo>
                  <a:pt x="287" y="343"/>
                </a:lnTo>
                <a:cubicBezTo>
                  <a:pt x="283" y="339"/>
                  <a:pt x="280" y="333"/>
                  <a:pt x="280" y="327"/>
                </a:cubicBezTo>
                <a:lnTo>
                  <a:pt x="280" y="327"/>
                </a:lnTo>
                <a:cubicBezTo>
                  <a:pt x="280" y="320"/>
                  <a:pt x="283" y="314"/>
                  <a:pt x="288" y="309"/>
                </a:cubicBezTo>
                <a:lnTo>
                  <a:pt x="315" y="282"/>
                </a:lnTo>
                <a:lnTo>
                  <a:pt x="315" y="282"/>
                </a:lnTo>
                <a:cubicBezTo>
                  <a:pt x="318" y="288"/>
                  <a:pt x="323" y="294"/>
                  <a:pt x="329" y="301"/>
                </a:cubicBezTo>
                <a:lnTo>
                  <a:pt x="329" y="301"/>
                </a:lnTo>
                <a:cubicBezTo>
                  <a:pt x="335" y="306"/>
                  <a:pt x="341" y="311"/>
                  <a:pt x="347" y="315"/>
                </a:cubicBezTo>
                <a:lnTo>
                  <a:pt x="319" y="343"/>
                </a:lnTo>
                <a:close/>
                <a:moveTo>
                  <a:pt x="590" y="326"/>
                </a:moveTo>
                <a:lnTo>
                  <a:pt x="590" y="326"/>
                </a:lnTo>
                <a:cubicBezTo>
                  <a:pt x="590" y="484"/>
                  <a:pt x="461" y="613"/>
                  <a:pt x="303" y="613"/>
                </a:cubicBezTo>
                <a:lnTo>
                  <a:pt x="303" y="613"/>
                </a:lnTo>
                <a:cubicBezTo>
                  <a:pt x="145" y="613"/>
                  <a:pt x="17" y="484"/>
                  <a:pt x="17" y="326"/>
                </a:cubicBezTo>
                <a:lnTo>
                  <a:pt x="17" y="326"/>
                </a:lnTo>
                <a:cubicBezTo>
                  <a:pt x="17" y="169"/>
                  <a:pt x="145" y="39"/>
                  <a:pt x="303" y="39"/>
                </a:cubicBezTo>
                <a:lnTo>
                  <a:pt x="303" y="39"/>
                </a:lnTo>
                <a:cubicBezTo>
                  <a:pt x="355" y="39"/>
                  <a:pt x="403" y="54"/>
                  <a:pt x="445" y="77"/>
                </a:cubicBezTo>
                <a:lnTo>
                  <a:pt x="438" y="85"/>
                </a:lnTo>
                <a:lnTo>
                  <a:pt x="438" y="85"/>
                </a:lnTo>
                <a:cubicBezTo>
                  <a:pt x="432" y="90"/>
                  <a:pt x="430" y="99"/>
                  <a:pt x="434" y="106"/>
                </a:cubicBezTo>
                <a:lnTo>
                  <a:pt x="443" y="127"/>
                </a:lnTo>
                <a:lnTo>
                  <a:pt x="443" y="127"/>
                </a:lnTo>
                <a:cubicBezTo>
                  <a:pt x="444" y="128"/>
                  <a:pt x="444" y="129"/>
                  <a:pt x="443" y="131"/>
                </a:cubicBezTo>
                <a:lnTo>
                  <a:pt x="438" y="136"/>
                </a:lnTo>
                <a:lnTo>
                  <a:pt x="438" y="136"/>
                </a:lnTo>
                <a:cubicBezTo>
                  <a:pt x="399" y="109"/>
                  <a:pt x="353" y="93"/>
                  <a:pt x="303" y="93"/>
                </a:cubicBezTo>
                <a:lnTo>
                  <a:pt x="303" y="93"/>
                </a:lnTo>
                <a:cubicBezTo>
                  <a:pt x="174" y="93"/>
                  <a:pt x="70" y="197"/>
                  <a:pt x="70" y="326"/>
                </a:cubicBezTo>
                <a:lnTo>
                  <a:pt x="70" y="326"/>
                </a:lnTo>
                <a:cubicBezTo>
                  <a:pt x="70" y="455"/>
                  <a:pt x="174" y="559"/>
                  <a:pt x="303" y="559"/>
                </a:cubicBezTo>
                <a:lnTo>
                  <a:pt x="303" y="559"/>
                </a:lnTo>
                <a:cubicBezTo>
                  <a:pt x="432" y="559"/>
                  <a:pt x="536" y="455"/>
                  <a:pt x="536" y="326"/>
                </a:cubicBezTo>
                <a:lnTo>
                  <a:pt x="536" y="326"/>
                </a:lnTo>
                <a:cubicBezTo>
                  <a:pt x="536" y="276"/>
                  <a:pt x="521" y="230"/>
                  <a:pt x="494" y="192"/>
                </a:cubicBezTo>
                <a:lnTo>
                  <a:pt x="499" y="187"/>
                </a:lnTo>
                <a:lnTo>
                  <a:pt x="499" y="187"/>
                </a:lnTo>
                <a:cubicBezTo>
                  <a:pt x="500" y="186"/>
                  <a:pt x="501" y="186"/>
                  <a:pt x="502" y="186"/>
                </a:cubicBezTo>
                <a:lnTo>
                  <a:pt x="523" y="195"/>
                </a:lnTo>
                <a:lnTo>
                  <a:pt x="523" y="195"/>
                </a:lnTo>
                <a:cubicBezTo>
                  <a:pt x="530" y="199"/>
                  <a:pt x="539" y="197"/>
                  <a:pt x="545" y="192"/>
                </a:cubicBezTo>
                <a:lnTo>
                  <a:pt x="552" y="184"/>
                </a:lnTo>
                <a:lnTo>
                  <a:pt x="552" y="184"/>
                </a:lnTo>
                <a:cubicBezTo>
                  <a:pt x="576" y="226"/>
                  <a:pt x="590" y="274"/>
                  <a:pt x="590" y="326"/>
                </a:cubicBezTo>
                <a:close/>
                <a:moveTo>
                  <a:pt x="628" y="96"/>
                </a:moveTo>
                <a:lnTo>
                  <a:pt x="628" y="96"/>
                </a:lnTo>
                <a:cubicBezTo>
                  <a:pt x="628" y="90"/>
                  <a:pt x="623" y="84"/>
                  <a:pt x="617" y="82"/>
                </a:cubicBezTo>
                <a:lnTo>
                  <a:pt x="577" y="63"/>
                </a:lnTo>
                <a:lnTo>
                  <a:pt x="577" y="63"/>
                </a:lnTo>
                <a:cubicBezTo>
                  <a:pt x="572" y="61"/>
                  <a:pt x="568" y="57"/>
                  <a:pt x="566" y="52"/>
                </a:cubicBezTo>
                <a:lnTo>
                  <a:pt x="548" y="12"/>
                </a:lnTo>
                <a:lnTo>
                  <a:pt x="548" y="12"/>
                </a:lnTo>
                <a:cubicBezTo>
                  <a:pt x="545" y="6"/>
                  <a:pt x="540" y="2"/>
                  <a:pt x="534" y="1"/>
                </a:cubicBezTo>
                <a:lnTo>
                  <a:pt x="534" y="1"/>
                </a:lnTo>
                <a:cubicBezTo>
                  <a:pt x="527" y="0"/>
                  <a:pt x="521" y="2"/>
                  <a:pt x="516" y="6"/>
                </a:cubicBezTo>
                <a:lnTo>
                  <a:pt x="457" y="65"/>
                </a:lnTo>
                <a:lnTo>
                  <a:pt x="457" y="65"/>
                </a:lnTo>
                <a:cubicBezTo>
                  <a:pt x="412" y="39"/>
                  <a:pt x="359" y="23"/>
                  <a:pt x="303" y="23"/>
                </a:cubicBezTo>
                <a:lnTo>
                  <a:pt x="303" y="23"/>
                </a:lnTo>
                <a:cubicBezTo>
                  <a:pt x="136" y="23"/>
                  <a:pt x="0" y="159"/>
                  <a:pt x="0" y="326"/>
                </a:cubicBezTo>
                <a:lnTo>
                  <a:pt x="0" y="326"/>
                </a:lnTo>
                <a:cubicBezTo>
                  <a:pt x="0" y="493"/>
                  <a:pt x="136" y="629"/>
                  <a:pt x="303" y="629"/>
                </a:cubicBezTo>
                <a:lnTo>
                  <a:pt x="303" y="629"/>
                </a:lnTo>
                <a:cubicBezTo>
                  <a:pt x="470" y="629"/>
                  <a:pt x="606" y="493"/>
                  <a:pt x="606" y="326"/>
                </a:cubicBezTo>
                <a:lnTo>
                  <a:pt x="606" y="326"/>
                </a:lnTo>
                <a:cubicBezTo>
                  <a:pt x="606" y="270"/>
                  <a:pt x="590" y="217"/>
                  <a:pt x="564" y="172"/>
                </a:cubicBezTo>
                <a:lnTo>
                  <a:pt x="623" y="113"/>
                </a:lnTo>
                <a:lnTo>
                  <a:pt x="623" y="113"/>
                </a:lnTo>
                <a:cubicBezTo>
                  <a:pt x="628" y="109"/>
                  <a:pt x="629" y="102"/>
                  <a:pt x="628" y="9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217"/>
            <a:endParaRPr lang="en-US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8" name="Virsraksts 7">
            <a:extLst>
              <a:ext uri="{FF2B5EF4-FFF2-40B4-BE49-F238E27FC236}">
                <a16:creationId xmlns:a16="http://schemas.microsoft.com/office/drawing/2014/main" id="{05C0CEEC-F507-4D0B-9A0A-79F77CB66B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879" y="10067"/>
            <a:ext cx="12192000" cy="107933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83000">
                <a:schemeClr val="accent4">
                  <a:lumMod val="10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algn="ctr"/>
            <a:r>
              <a:rPr lang="lv-LV" sz="3600" b="1" i="0" kern="1200" cap="all" spc="-50" baseline="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 </a:t>
            </a:r>
            <a:r>
              <a:rPr lang="es-ES" sz="3600" b="1" i="0" kern="1200" cap="all" spc="-50" baseline="0" dirty="0" err="1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Skaņas</a:t>
            </a:r>
            <a:r>
              <a:rPr lang="es-ES" sz="3600" b="1" i="0" kern="1200" cap="all" spc="-50" baseline="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s-ES" sz="3600" b="1" i="0" kern="1200" cap="all" spc="-50" baseline="0" dirty="0" err="1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vizuālā</a:t>
            </a:r>
            <a:r>
              <a:rPr lang="es-ES" sz="3600" b="1" i="0" kern="1200" cap="all" spc="-50" baseline="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</a:t>
            </a:r>
            <a:r>
              <a:rPr lang="es-ES" sz="3600" b="1" i="0" kern="1200" cap="all" spc="-50" baseline="0" dirty="0" err="1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taktilā</a:t>
            </a:r>
            <a:r>
              <a:rPr lang="es-ES" sz="3600" b="1" i="0" kern="1200" cap="all" spc="-50" baseline="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3600" b="1" i="0" kern="1200" cap="all" spc="-50" baseline="0" dirty="0" err="1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informācija</a:t>
            </a:r>
            <a:endParaRPr lang="lv-LV" dirty="0"/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5DA92D61-4674-468B-ADC8-2416128C6EAC}"/>
              </a:ext>
            </a:extLst>
          </p:cNvPr>
          <p:cNvSpPr/>
          <p:nvPr/>
        </p:nvSpPr>
        <p:spPr>
          <a:xfrm>
            <a:off x="275919" y="3413250"/>
            <a:ext cx="3736747" cy="1511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 defTabSz="914217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Akustiskās cilpas telpās</a:t>
            </a:r>
          </a:p>
          <a:p>
            <a:pPr marL="142875" indent="-142875" defTabSz="914217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Indukcijas cilpas (</a:t>
            </a:r>
            <a:r>
              <a:rPr lang="en-US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tai </a:t>
            </a: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skaitā pārnēsājamās)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25933E2-31DC-45D7-B991-12008258C622}"/>
              </a:ext>
            </a:extLst>
          </p:cNvPr>
          <p:cNvSpPr txBox="1"/>
          <p:nvPr/>
        </p:nvSpPr>
        <p:spPr>
          <a:xfrm>
            <a:off x="237867" y="1244622"/>
            <a:ext cx="3661736" cy="1107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algn="l" defTabSz="914217">
              <a:spcBef>
                <a:spcPts val="0"/>
              </a:spcBef>
            </a:pPr>
            <a:r>
              <a:rPr lang="lv-LV" sz="2500" b="1" spc="-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SKAŅAS PIEKĻŪSTAMĪBA</a:t>
            </a:r>
            <a:endParaRPr lang="en-US" sz="2500" b="1" spc="-5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5B14704-B2A0-4526-B7BB-2BDEAE9AC4DA}"/>
              </a:ext>
            </a:extLst>
          </p:cNvPr>
          <p:cNvSpPr txBox="1"/>
          <p:nvPr/>
        </p:nvSpPr>
        <p:spPr>
          <a:xfrm>
            <a:off x="4191581" y="1264916"/>
            <a:ext cx="3561124" cy="1107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algn="l" defTabSz="914217">
              <a:spcBef>
                <a:spcPts val="0"/>
              </a:spcBef>
            </a:pPr>
            <a:r>
              <a:rPr lang="lv-LV" sz="2500" b="1" spc="-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VIZUĀLI RISINĀJUMI, KONTRASTS</a:t>
            </a:r>
            <a:endParaRPr lang="en-US" sz="2500" b="1" spc="-5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163" name="Taisnstūris 162">
            <a:extLst>
              <a:ext uri="{FF2B5EF4-FFF2-40B4-BE49-F238E27FC236}">
                <a16:creationId xmlns:a16="http://schemas.microsoft.com/office/drawing/2014/main" id="{DA55C0B0-7B98-4DC8-9042-C2BD175F1527}"/>
              </a:ext>
            </a:extLst>
          </p:cNvPr>
          <p:cNvSpPr/>
          <p:nvPr/>
        </p:nvSpPr>
        <p:spPr>
          <a:xfrm>
            <a:off x="4267122" y="3455781"/>
            <a:ext cx="3653998" cy="2896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 defTabSz="914217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Kontrastējošas zīmes un norādes 1,4 m augstumā</a:t>
            </a:r>
          </a:p>
          <a:p>
            <a:pPr marL="142875" indent="-142875" defTabSz="914217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Kontrastējoši risinājumi un marķējumi trīs augstumos</a:t>
            </a:r>
          </a:p>
        </p:txBody>
      </p:sp>
      <p:sp>
        <p:nvSpPr>
          <p:cNvPr id="164" name="Taisnstūris 163">
            <a:extLst>
              <a:ext uri="{FF2B5EF4-FFF2-40B4-BE49-F238E27FC236}">
                <a16:creationId xmlns:a16="http://schemas.microsoft.com/office/drawing/2014/main" id="{45E449A8-6D22-4FC8-A93B-03B551C28B5A}"/>
              </a:ext>
            </a:extLst>
          </p:cNvPr>
          <p:cNvSpPr/>
          <p:nvPr/>
        </p:nvSpPr>
        <p:spPr>
          <a:xfrm>
            <a:off x="8237086" y="3311590"/>
            <a:ext cx="3700237" cy="2973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5" indent="-142875" defTabSz="914217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Informācijas </a:t>
            </a:r>
            <a:r>
              <a:rPr lang="lv-LV" sz="25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taktilas</a:t>
            </a: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plāksnes</a:t>
            </a:r>
          </a:p>
          <a:p>
            <a:pPr marL="142875" indent="-142875" defTabSz="914217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25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Taktilie</a:t>
            </a: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apzīmējumi</a:t>
            </a:r>
          </a:p>
          <a:p>
            <a:pPr marL="142875" indent="-142875" defTabSz="914217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25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Taktilas</a:t>
            </a: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virsmas pirms un pēc kāpnēm, pie līmeņa maiņām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2F0AB85-DD8C-4A59-B5B3-A3FDD0633EA2}"/>
              </a:ext>
            </a:extLst>
          </p:cNvPr>
          <p:cNvSpPr txBox="1"/>
          <p:nvPr/>
        </p:nvSpPr>
        <p:spPr>
          <a:xfrm>
            <a:off x="8200574" y="1264916"/>
            <a:ext cx="3773262" cy="1107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algn="l" defTabSz="914217">
              <a:spcBef>
                <a:spcPts val="0"/>
              </a:spcBef>
            </a:pPr>
            <a:r>
              <a:rPr lang="lv-LV" sz="2500" b="1" spc="-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TAKTILA UN BRAILA INFORMĀCIJA</a:t>
            </a:r>
            <a:endParaRPr lang="en-US" sz="2500" b="1" spc="-5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2F62E4B0-2DBC-4FE3-89F9-BA1397B31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3750" l="10000" r="90000">
                        <a14:foregroundMark x1="37283" y1="17188" x2="37283" y2="17188"/>
                        <a14:foregroundMark x1="25870" y1="29427" x2="25870" y2="29427"/>
                        <a14:foregroundMark x1="19783" y1="47396" x2="19783" y2="47396"/>
                        <a14:foregroundMark x1="26087" y1="64844" x2="26087" y2="64844"/>
                        <a14:foregroundMark x1="56522" y1="81641" x2="56522" y2="81641"/>
                        <a14:foregroundMark x1="55326" y1="87500" x2="55326" y2="87500"/>
                        <a14:foregroundMark x1="51522" y1="93750" x2="51522" y2="93750"/>
                        <a14:foregroundMark x1="75109" y1="64974" x2="75109" y2="64974"/>
                        <a14:foregroundMark x1="81413" y1="46354" x2="81413" y2="46354"/>
                        <a14:foregroundMark x1="77609" y1="27995" x2="77609" y2="27995"/>
                        <a14:foregroundMark x1="63370" y1="15885" x2="63370" y2="15885"/>
                        <a14:foregroundMark x1="49348" y1="10677" x2="49348" y2="1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449" y="2599628"/>
            <a:ext cx="711101" cy="593615"/>
          </a:xfrm>
          <a:prstGeom prst="rect">
            <a:avLst/>
          </a:prstGeom>
        </p:spPr>
      </p:pic>
      <p:pic>
        <p:nvPicPr>
          <p:cNvPr id="16" name="Attēls 15">
            <a:extLst>
              <a:ext uri="{FF2B5EF4-FFF2-40B4-BE49-F238E27FC236}">
                <a16:creationId xmlns:a16="http://schemas.microsoft.com/office/drawing/2014/main" id="{DC5686FC-87DD-47A3-8B0F-40E7332EF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" b="96736" l="2472" r="90000">
                        <a14:foregroundMark x1="6966" y1="36202" x2="6966" y2="36202"/>
                        <a14:foregroundMark x1="2584" y1="41988" x2="2584" y2="41988"/>
                        <a14:foregroundMark x1="28090" y1="80861" x2="28090" y2="80861"/>
                        <a14:foregroundMark x1="33371" y1="96884" x2="33371" y2="96884"/>
                        <a14:foregroundMark x1="82809" y1="36202" x2="82809" y2="36202"/>
                        <a14:foregroundMark x1="64719" y1="6677" x2="64719" y2="6677"/>
                        <a14:foregroundMark x1="68315" y1="1632" x2="68315" y2="1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11" y="2721708"/>
            <a:ext cx="588282" cy="44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4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7F515FE4-5CA3-48FD-981C-5E9D7AE0D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18677" y="5339217"/>
            <a:ext cx="3544996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ttēls 4">
            <a:extLst>
              <a:ext uri="{FF2B5EF4-FFF2-40B4-BE49-F238E27FC236}">
                <a16:creationId xmlns:a16="http://schemas.microsoft.com/office/drawing/2014/main" id="{3A86F683-E4E3-4E23-96DC-69E734E8E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015" y="5646142"/>
            <a:ext cx="888085" cy="1026232"/>
          </a:xfrm>
          <a:prstGeom prst="rect">
            <a:avLst/>
          </a:prstGeo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8795978" y="3467379"/>
            <a:ext cx="3668157" cy="590917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270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Taktila</a:t>
            </a:r>
            <a:r>
              <a:rPr lang="lv-LV" sz="27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telpas karte</a:t>
            </a:r>
          </a:p>
        </p:txBody>
      </p:sp>
      <p:pic>
        <p:nvPicPr>
          <p:cNvPr id="14" name="Attēla vietturis 13" descr="taktila telpas karte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260" y="-1"/>
            <a:ext cx="4009740" cy="3209268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3615823" y="3429000"/>
            <a:ext cx="5136397" cy="1588113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27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Evakuācijas norāde ratiņkrēsla lietotājiem </a:t>
            </a:r>
            <a:r>
              <a:rPr lang="lv-LV" sz="270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taktila</a:t>
            </a:r>
            <a:r>
              <a:rPr lang="lv-LV" sz="27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un ar </a:t>
            </a:r>
            <a:r>
              <a:rPr lang="lv-LV" sz="270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Braila</a:t>
            </a:r>
            <a:r>
              <a:rPr lang="lv-LV" sz="27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rakstu</a:t>
            </a:r>
          </a:p>
        </p:txBody>
      </p:sp>
      <p:pic>
        <p:nvPicPr>
          <p:cNvPr id="6" name="Attēla vietturis 5" descr="evakuācijas zīme">
            <a:extLst>
              <a:ext uri="{FF2B5EF4-FFF2-40B4-BE49-F238E27FC236}">
                <a16:creationId xmlns:a16="http://schemas.microsoft.com/office/drawing/2014/main" id="{B9F8A995-8769-4E91-9E6C-372152EC7CB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7"/>
          <a:stretch/>
        </p:blipFill>
        <p:spPr>
          <a:xfrm>
            <a:off x="3823346" y="-55270"/>
            <a:ext cx="4100570" cy="3264537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321166" y="3429000"/>
            <a:ext cx="3294657" cy="1089515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27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Indukcijas cilpa informācijas centrā</a:t>
            </a:r>
          </a:p>
        </p:txBody>
      </p:sp>
      <p:pic>
        <p:nvPicPr>
          <p:cNvPr id="16" name="Attēla vietturis 15" descr="indukcijas cilpa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3862" y="218746"/>
            <a:ext cx="3209267" cy="2771775"/>
          </a:xfrm>
        </p:spPr>
      </p:pic>
      <p:sp>
        <p:nvSpPr>
          <p:cNvPr id="13" name="Virsraksts 12">
            <a:extLst>
              <a:ext uri="{FF2B5EF4-FFF2-40B4-BE49-F238E27FC236}">
                <a16:creationId xmlns:a16="http://schemas.microsoft.com/office/drawing/2014/main" id="{43B49C59-6CC5-478B-B872-294B21FCF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4744" y="5439323"/>
            <a:ext cx="10512862" cy="132556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s-ES" sz="3000" cap="all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Skaņas</a:t>
            </a:r>
            <a:r>
              <a:rPr lang="es-ES" sz="3000" cap="al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s-ES" sz="3000" cap="all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vizuālā</a:t>
            </a:r>
            <a:r>
              <a:rPr lang="es-ES" sz="3000" cap="al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</a:t>
            </a:r>
            <a:r>
              <a:rPr lang="es-ES" sz="3000" cap="all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taktilā</a:t>
            </a:r>
            <a:r>
              <a:rPr lang="es-ES" sz="3000" cap="al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3000" cap="all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informācija</a:t>
            </a: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2500" cap="all" dirty="0">
                <a:solidFill>
                  <a:srgbClr val="2B870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Labā prakse</a:t>
            </a:r>
            <a:endParaRPr lang="lv-LV" dirty="0">
              <a:solidFill>
                <a:srgbClr val="2B87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12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7F80EDA-6F38-439A-9993-45A86D8B363D}"/>
              </a:ext>
            </a:extLst>
          </p:cNvPr>
          <p:cNvSpPr txBox="1"/>
          <p:nvPr/>
        </p:nvSpPr>
        <p:spPr>
          <a:xfrm>
            <a:off x="6785386" y="4554953"/>
            <a:ext cx="5188077" cy="1703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2738" indent="-312738" defTabSz="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Auditorijas apzīmējums nav </a:t>
            </a:r>
            <a:r>
              <a:rPr lang="lv-LV" sz="30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taktils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un ar </a:t>
            </a:r>
            <a:r>
              <a:rPr lang="lv-LV" sz="30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Braila</a:t>
            </a:r>
            <a:r>
              <a:rPr lang="en-US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rakstu</a:t>
            </a:r>
            <a:endParaRPr lang="lv-LV" sz="3000" dirty="0">
              <a:solidFill>
                <a:srgbClr val="05346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ttēla vietturis 13" descr="neatbilstoši noformēts auditorijas apzīmējums">
            <a:extLst>
              <a:ext uri="{FF2B5EF4-FFF2-40B4-BE49-F238E27FC236}">
                <a16:creationId xmlns:a16="http://schemas.microsoft.com/office/drawing/2014/main" id="{70711B54-99D7-49C0-A19D-F3BE563C5EB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22"/>
          <a:stretch/>
        </p:blipFill>
        <p:spPr>
          <a:xfrm rot="5400000">
            <a:off x="3098298" y="3422987"/>
            <a:ext cx="3429000" cy="3441026"/>
          </a:xfrm>
        </p:spPr>
      </p:pic>
      <p:sp>
        <p:nvSpPr>
          <p:cNvPr id="18" name="Taisnstūris 17">
            <a:extLst>
              <a:ext uri="{FF2B5EF4-FFF2-40B4-BE49-F238E27FC236}">
                <a16:creationId xmlns:a16="http://schemas.microsoft.com/office/drawing/2014/main" id="{8E36B404-6C4D-4EDD-BF7C-0A1431207B46}"/>
              </a:ext>
            </a:extLst>
          </p:cNvPr>
          <p:cNvSpPr/>
          <p:nvPr/>
        </p:nvSpPr>
        <p:spPr>
          <a:xfrm>
            <a:off x="3092286" y="2134677"/>
            <a:ext cx="8487929" cy="114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2738" indent="-312738" defTabSz="4572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Neatbilstošs stikla virsmas marķējums –puscaurspīdīgs, nav kontrasta </a:t>
            </a:r>
          </a:p>
        </p:txBody>
      </p:sp>
      <p:pic>
        <p:nvPicPr>
          <p:cNvPr id="16" name="Attēla vietturis 15" descr="caurspīdīgs stikla durvju marķējums">
            <a:extLst>
              <a:ext uri="{FF2B5EF4-FFF2-40B4-BE49-F238E27FC236}">
                <a16:creationId xmlns:a16="http://schemas.microsoft.com/office/drawing/2014/main" id="{879F7435-0AB2-47EC-882B-ADA11A46D39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68357" y="168357"/>
            <a:ext cx="3429000" cy="309228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20340-8026-4554-BE14-7E6D0B62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1950" y="730737"/>
            <a:ext cx="954173" cy="95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737F4847-F02A-46D9-806E-95B75F187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49889" y="6289368"/>
            <a:ext cx="1050711" cy="0"/>
          </a:xfrm>
          <a:prstGeom prst="line">
            <a:avLst/>
          </a:prstGeom>
          <a:ln w="139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irsraksts 11">
            <a:extLst>
              <a:ext uri="{FF2B5EF4-FFF2-40B4-BE49-F238E27FC236}">
                <a16:creationId xmlns:a16="http://schemas.microsoft.com/office/drawing/2014/main" id="{A68C7FDC-D3A6-4138-8B5C-BBDEBA5AE4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28868" y="200973"/>
            <a:ext cx="7358662" cy="1325563"/>
          </a:xfrm>
        </p:spPr>
        <p:txBody>
          <a:bodyPr>
            <a:normAutofit fontScale="90000"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</a:pPr>
            <a:r>
              <a:rPr lang="es-ES" sz="3900" cap="all" dirty="0" err="1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Skaņas</a:t>
            </a:r>
            <a:r>
              <a:rPr lang="es-ES" sz="3900" cap="all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3900" cap="all" dirty="0" err="1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vizuālā</a:t>
            </a:r>
            <a:r>
              <a:rPr lang="es-ES" sz="3900" cap="all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s-ES" sz="3900" cap="all" dirty="0" err="1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taktilā</a:t>
            </a:r>
            <a:r>
              <a:rPr lang="es-ES" sz="3900" cap="all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v-LV" sz="3900" cap="all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900" cap="all" dirty="0" err="1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informācija</a:t>
            </a:r>
            <a:r>
              <a:rPr lang="lv-LV" sz="3900" cap="all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v-LV" sz="3600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2250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Nepārdomāti risinājumi</a:t>
            </a:r>
            <a:endParaRPr lang="lv-LV" sz="22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61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8A7B45-F548-4320-A787-EF9444DD2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1539" y="1914591"/>
            <a:ext cx="3544996" cy="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ttēls 5" descr="pareizi izvietoti Ugunsdzēšamie aparāti">
            <a:extLst>
              <a:ext uri="{FF2B5EF4-FFF2-40B4-BE49-F238E27FC236}">
                <a16:creationId xmlns:a16="http://schemas.microsoft.com/office/drawing/2014/main" id="{0669514E-F143-431E-B54A-1EA6E8093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122" y="2792702"/>
            <a:ext cx="4811433" cy="3945140"/>
          </a:xfrm>
          <a:prstGeom prst="rect">
            <a:avLst/>
          </a:prstGeom>
        </p:spPr>
      </p:pic>
      <p:pic>
        <p:nvPicPr>
          <p:cNvPr id="8" name="Attēls 7" descr="marķēts evakuācijas ceļš">
            <a:extLst>
              <a:ext uri="{FF2B5EF4-FFF2-40B4-BE49-F238E27FC236}">
                <a16:creationId xmlns:a16="http://schemas.microsoft.com/office/drawing/2014/main" id="{B2B593E2-0F7A-4D67-9951-6F6D450CB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122" y="120158"/>
            <a:ext cx="4811433" cy="2467767"/>
          </a:xfrm>
          <a:prstGeom prst="rect">
            <a:avLst/>
          </a:prstGeom>
        </p:spPr>
      </p:pic>
      <p:sp>
        <p:nvSpPr>
          <p:cNvPr id="3" name="Teksta vietturis 2" descr="pareizi izvietoti Ugunsdzēšamie aparāti">
            <a:extLst>
              <a:ext uri="{FF2B5EF4-FFF2-40B4-BE49-F238E27FC236}">
                <a16:creationId xmlns:a16="http://schemas.microsoft.com/office/drawing/2014/main" id="{666C8A33-DD5D-46C1-9FCC-A7FB2AA10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849" y="2189470"/>
            <a:ext cx="6421591" cy="4470994"/>
          </a:xfrm>
        </p:spPr>
        <p:txBody>
          <a:bodyPr/>
          <a:lstStyle/>
          <a:p>
            <a:pPr marL="447675" indent="-3127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9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Balss izziņošanas sistēma</a:t>
            </a:r>
          </a:p>
          <a:p>
            <a:pPr marL="447675" indent="-3127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9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Gaismas brīdinājuma signāli</a:t>
            </a:r>
          </a:p>
          <a:p>
            <a:pPr marL="447675" indent="-3127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9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Evakuācijas ceļi ir marķēti</a:t>
            </a:r>
          </a:p>
          <a:p>
            <a:pPr marL="447675" indent="-3127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9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Durvis, grīdas un citas apdares virsmas - savstarpēji kontrastējošas</a:t>
            </a:r>
          </a:p>
          <a:p>
            <a:pPr marL="447675" indent="-31273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9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Ugunsdzēšamie aparāti sasniedzami ratiņkrēsla lietotājiem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7125FFE1-FA19-4E99-8FB7-6ABC2DC0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82" y="197536"/>
            <a:ext cx="6262778" cy="1897807"/>
          </a:xfrm>
        </p:spPr>
        <p:txBody>
          <a:bodyPr anchor="t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33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7.</a:t>
            </a:r>
            <a:r>
              <a:rPr lang="lv-LV" sz="33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Drošība</a:t>
            </a:r>
            <a:br>
              <a:rPr lang="lv-LV" sz="2800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lv-LV" sz="2500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EVAKUĀCIJAS CEĻU PIEMĒROTĪBA CILVĒKIEM AR INVALIDITĀTI</a:t>
            </a:r>
          </a:p>
        </p:txBody>
      </p:sp>
    </p:spTree>
    <p:extLst>
      <p:ext uri="{BB962C8B-B14F-4D97-AF65-F5344CB8AC3E}">
        <p14:creationId xmlns:p14="http://schemas.microsoft.com/office/powerpoint/2010/main" val="1989893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7F515FE4-5CA3-48FD-981C-5E9D7AE0D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78920" y="5460048"/>
            <a:ext cx="3544996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izsaukuma zīme">
            <a:extLst>
              <a:ext uri="{FF2B5EF4-FFF2-40B4-BE49-F238E27FC236}">
                <a16:creationId xmlns:a16="http://schemas.microsoft.com/office/drawing/2014/main" id="{58F83CC3-A5F2-4377-8D66-10E87FBBB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383" y="5663145"/>
            <a:ext cx="852910" cy="85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8453887" y="3332109"/>
            <a:ext cx="3603482" cy="142191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Aplama 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norāde - cilvēkiem ratiņkrēslos nav izmantojams risinājums</a:t>
            </a:r>
            <a:endParaRPr kumimoji="0" lang="lv-LV" sz="2250" b="0" i="0" u="none" strike="noStrike" kern="1200" cap="none" spc="-15" normalizeH="0" baseline="0" noProof="0" dirty="0">
              <a:ln>
                <a:noFill/>
              </a:ln>
              <a:solidFill>
                <a:srgbClr val="05346A"/>
              </a:solidFill>
              <a:effectLst/>
              <a:uLnTx/>
              <a:uFillTx/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23" name="Attēla vietturis 22" descr="pārvietošanas starp stāviem norāde, kas ved pie kāpnēm. Uz zīmes irratiņkrēsla simbols">
            <a:extLst>
              <a:ext uri="{FF2B5EF4-FFF2-40B4-BE49-F238E27FC236}">
                <a16:creationId xmlns:a16="http://schemas.microsoft.com/office/drawing/2014/main" id="{DC5AAD4F-00DF-4CAE-A1FD-43BB7861B2DC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7908" y="0"/>
            <a:ext cx="3164754" cy="3175710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4207293" y="3429000"/>
            <a:ext cx="4131199" cy="507817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lv-LV" sz="2250" b="0" i="0" u="none" strike="noStrike" kern="1200" cap="none" spc="-15" normalizeH="0" baseline="0" noProof="0" dirty="0">
                <a:ln>
                  <a:noFill/>
                </a:ln>
                <a:solidFill>
                  <a:srgbClr val="05346A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Evakuācijas plāns nav </a:t>
            </a:r>
            <a:r>
              <a:rPr kumimoji="0" lang="lv-LV" sz="2250" b="0" i="0" u="none" strike="noStrike" kern="1200" cap="none" spc="-15" normalizeH="0" baseline="0" noProof="0" dirty="0" err="1">
                <a:ln>
                  <a:noFill/>
                </a:ln>
                <a:solidFill>
                  <a:srgbClr val="05346A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taktils</a:t>
            </a:r>
            <a:endParaRPr kumimoji="0" lang="lv-LV" sz="2250" b="0" i="0" u="none" strike="noStrike" kern="1200" cap="none" spc="-15" normalizeH="0" baseline="0" noProof="0" dirty="0">
              <a:ln>
                <a:noFill/>
              </a:ln>
              <a:solidFill>
                <a:srgbClr val="05346A"/>
              </a:solidFill>
              <a:effectLst/>
              <a:uLnTx/>
              <a:uFillTx/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9" name="Attēla vietturis 18" descr="evakuācijas plāns nav taktils, laminēts">
            <a:extLst>
              <a:ext uri="{FF2B5EF4-FFF2-40B4-BE49-F238E27FC236}">
                <a16:creationId xmlns:a16="http://schemas.microsoft.com/office/drawing/2014/main" id="{87F0A7B1-50CA-4629-AF7E-36AFA07B2F6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193" y="0"/>
            <a:ext cx="3693614" cy="3175710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134631" y="3332109"/>
            <a:ext cx="3663136" cy="1754312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lv-LV" sz="2250" b="0" i="0" u="none" strike="noStrike" kern="1200" cap="none" spc="-15" normalizeH="0" baseline="0" noProof="0" dirty="0">
                <a:ln>
                  <a:noFill/>
                </a:ln>
                <a:solidFill>
                  <a:srgbClr val="05346A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Signalizācijas poga atrodas 1,6 m augstumā, kas var būt neaizsniedzama cilvēkiem ratiņkrēslā</a:t>
            </a:r>
          </a:p>
        </p:txBody>
      </p:sp>
      <p:pic>
        <p:nvPicPr>
          <p:cNvPr id="12" name="Attēla vietturis 11" descr="evakuācijas pogas par augstu ratiņkrēsla lietotājam">
            <a:extLst>
              <a:ext uri="{FF2B5EF4-FFF2-40B4-BE49-F238E27FC236}">
                <a16:creationId xmlns:a16="http://schemas.microsoft.com/office/drawing/2014/main" id="{FCF1BAFF-96F3-45EC-B5EB-55B6529B2B9B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76495" y="213628"/>
            <a:ext cx="3179408" cy="2752152"/>
          </a:xfrm>
        </p:spPr>
      </p:pic>
      <p:sp>
        <p:nvSpPr>
          <p:cNvPr id="13" name="Virsraksts 12">
            <a:extLst>
              <a:ext uri="{FF2B5EF4-FFF2-40B4-BE49-F238E27FC236}">
                <a16:creationId xmlns:a16="http://schemas.microsoft.com/office/drawing/2014/main" id="{43B49C59-6CC5-478B-B872-294B21FCF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78920" y="5426819"/>
            <a:ext cx="5113424" cy="1325563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30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DROŠĪBA</a:t>
            </a:r>
            <a:endParaRPr lang="lv-LV" sz="3000" dirty="0">
              <a:solidFill>
                <a:srgbClr val="004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2000" cap="all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NEPĀRDOMĀTI RISINĀJUMI</a:t>
            </a:r>
            <a:endParaRPr lang="lv-LV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0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āls 1">
            <a:extLst>
              <a:ext uri="{FF2B5EF4-FFF2-40B4-BE49-F238E27FC236}">
                <a16:creationId xmlns:a16="http://schemas.microsoft.com/office/drawing/2014/main" id="{ADA8566D-6FA8-478A-8D3A-C324DC524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4308" y="306186"/>
            <a:ext cx="669594" cy="642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aisnstūris 35">
            <a:extLst>
              <a:ext uri="{FF2B5EF4-FFF2-40B4-BE49-F238E27FC236}">
                <a16:creationId xmlns:a16="http://schemas.microsoft.com/office/drawing/2014/main" id="{C8A9BC24-E7D7-4F0C-8588-F27A39F80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3356" y="1702488"/>
            <a:ext cx="4448609" cy="4695169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" name="Taisnstūris 4">
            <a:extLst>
              <a:ext uri="{FF2B5EF4-FFF2-40B4-BE49-F238E27FC236}">
                <a16:creationId xmlns:a16="http://schemas.microsoft.com/office/drawing/2014/main" id="{A8368AE9-F3A2-459B-98F0-0467E2B0E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4685" y="1702465"/>
            <a:ext cx="4440663" cy="469519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68288007-4889-EC4A-BB64-3C34A452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97008" y="5026601"/>
            <a:ext cx="3626348" cy="1964920"/>
          </a:xfrm>
          <a:custGeom>
            <a:avLst/>
            <a:gdLst>
              <a:gd name="connsiteX0" fmla="*/ 4184629 w 11706668"/>
              <a:gd name="connsiteY0" fmla="*/ 595751 h 4374894"/>
              <a:gd name="connsiteX1" fmla="*/ 6344073 w 11706668"/>
              <a:gd name="connsiteY1" fmla="*/ 1585823 h 4374894"/>
              <a:gd name="connsiteX2" fmla="*/ 8745154 w 11706668"/>
              <a:gd name="connsiteY2" fmla="*/ 1583514 h 4374894"/>
              <a:gd name="connsiteX3" fmla="*/ 9155894 w 11706668"/>
              <a:gd name="connsiteY3" fmla="*/ 1776570 h 4374894"/>
              <a:gd name="connsiteX4" fmla="*/ 9278788 w 11706668"/>
              <a:gd name="connsiteY4" fmla="*/ 2114881 h 4374894"/>
              <a:gd name="connsiteX5" fmla="*/ 9178288 w 11706668"/>
              <a:gd name="connsiteY5" fmla="*/ 2427328 h 4374894"/>
              <a:gd name="connsiteX6" fmla="*/ 9018798 w 11706668"/>
              <a:gd name="connsiteY6" fmla="*/ 2572120 h 4374894"/>
              <a:gd name="connsiteX7" fmla="*/ 8748431 w 11706668"/>
              <a:gd name="connsiteY7" fmla="*/ 2646479 h 4374894"/>
              <a:gd name="connsiteX8" fmla="*/ 6081353 w 11706668"/>
              <a:gd name="connsiteY8" fmla="*/ 2654562 h 4374894"/>
              <a:gd name="connsiteX9" fmla="*/ 5978122 w 11706668"/>
              <a:gd name="connsiteY9" fmla="*/ 2752014 h 4374894"/>
              <a:gd name="connsiteX10" fmla="*/ 6063875 w 11706668"/>
              <a:gd name="connsiteY10" fmla="*/ 2834686 h 4374894"/>
              <a:gd name="connsiteX11" fmla="*/ 6143073 w 11706668"/>
              <a:gd name="connsiteY11" fmla="*/ 2834917 h 4374894"/>
              <a:gd name="connsiteX12" fmla="*/ 8749524 w 11706668"/>
              <a:gd name="connsiteY12" fmla="*/ 2833762 h 4374894"/>
              <a:gd name="connsiteX13" fmla="*/ 9129676 w 11706668"/>
              <a:gd name="connsiteY13" fmla="*/ 2699131 h 4374894"/>
              <a:gd name="connsiteX14" fmla="*/ 9562264 w 11706668"/>
              <a:gd name="connsiteY14" fmla="*/ 2307014 h 4374894"/>
              <a:gd name="connsiteX15" fmla="*/ 10702176 w 11706668"/>
              <a:gd name="connsiteY15" fmla="*/ 1382144 h 4374894"/>
              <a:gd name="connsiteX16" fmla="*/ 11450466 w 11706668"/>
              <a:gd name="connsiteY16" fmla="*/ 1453039 h 4374894"/>
              <a:gd name="connsiteX17" fmla="*/ 11381645 w 11706668"/>
              <a:gd name="connsiteY17" fmla="*/ 2200324 h 4374894"/>
              <a:gd name="connsiteX18" fmla="*/ 9565541 w 11706668"/>
              <a:gd name="connsiteY18" fmla="*/ 3704595 h 4374894"/>
              <a:gd name="connsiteX19" fmla="*/ 9075603 w 11706668"/>
              <a:gd name="connsiteY19" fmla="*/ 3860934 h 4374894"/>
              <a:gd name="connsiteX20" fmla="*/ 8757716 w 11706668"/>
              <a:gd name="connsiteY20" fmla="*/ 3874789 h 4374894"/>
              <a:gd name="connsiteX21" fmla="*/ 6032195 w 11706668"/>
              <a:gd name="connsiteY21" fmla="*/ 3876868 h 4374894"/>
              <a:gd name="connsiteX22" fmla="*/ 5978668 w 11706668"/>
              <a:gd name="connsiteY22" fmla="*/ 3874328 h 4374894"/>
              <a:gd name="connsiteX23" fmla="*/ 5926779 w 11706668"/>
              <a:gd name="connsiteY23" fmla="*/ 3866707 h 4374894"/>
              <a:gd name="connsiteX24" fmla="*/ 5229833 w 11706668"/>
              <a:gd name="connsiteY24" fmla="*/ 3717758 h 4374894"/>
              <a:gd name="connsiteX25" fmla="*/ 4175127 w 11706668"/>
              <a:gd name="connsiteY25" fmla="*/ 3158679 h 4374894"/>
              <a:gd name="connsiteX26" fmla="*/ 2725155 w 11706668"/>
              <a:gd name="connsiteY26" fmla="*/ 4374894 h 4374894"/>
              <a:gd name="connsiteX27" fmla="*/ 1242029 w 11706668"/>
              <a:gd name="connsiteY27" fmla="*/ 4374894 h 4374894"/>
              <a:gd name="connsiteX28" fmla="*/ 0 w 11706668"/>
              <a:gd name="connsiteY28" fmla="*/ 3472511 h 4374894"/>
              <a:gd name="connsiteX29" fmla="*/ 2609181 w 11706668"/>
              <a:gd name="connsiteY29" fmla="*/ 1322564 h 4374894"/>
              <a:gd name="connsiteX30" fmla="*/ 3425745 w 11706668"/>
              <a:gd name="connsiteY30" fmla="*/ 767873 h 4374894"/>
              <a:gd name="connsiteX31" fmla="*/ 4184629 w 11706668"/>
              <a:gd name="connsiteY31" fmla="*/ 595751 h 4374894"/>
              <a:gd name="connsiteX32" fmla="*/ 11170131 w 11706668"/>
              <a:gd name="connsiteY32" fmla="*/ 84439 h 4374894"/>
              <a:gd name="connsiteX33" fmla="*/ 11418240 w 11706668"/>
              <a:gd name="connsiteY33" fmla="*/ 143673 h 4374894"/>
              <a:gd name="connsiteX34" fmla="*/ 11505632 w 11706668"/>
              <a:gd name="connsiteY34" fmla="*/ 199788 h 4374894"/>
              <a:gd name="connsiteX35" fmla="*/ 11582099 w 11706668"/>
              <a:gd name="connsiteY35" fmla="*/ 275533 h 4374894"/>
              <a:gd name="connsiteX36" fmla="*/ 11437357 w 11706668"/>
              <a:gd name="connsiteY36" fmla="*/ 1087248 h 4374894"/>
              <a:gd name="connsiteX37" fmla="*/ 11004223 w 11706668"/>
              <a:gd name="connsiteY37" fmla="*/ 999726 h 4374894"/>
              <a:gd name="connsiteX38" fmla="*/ 10586929 w 11706668"/>
              <a:gd name="connsiteY38" fmla="*/ 1171999 h 4374894"/>
              <a:gd name="connsiteX39" fmla="*/ 9522392 w 11706668"/>
              <a:gd name="connsiteY39" fmla="*/ 2053685 h 4374894"/>
              <a:gd name="connsiteX40" fmla="*/ 9522392 w 11706668"/>
              <a:gd name="connsiteY40" fmla="*/ 2052992 h 4374894"/>
              <a:gd name="connsiteX41" fmla="*/ 9522938 w 11706668"/>
              <a:gd name="connsiteY41" fmla="*/ 2052068 h 4374894"/>
              <a:gd name="connsiteX42" fmla="*/ 9464495 w 11706668"/>
              <a:gd name="connsiteY42" fmla="*/ 2099870 h 4374894"/>
              <a:gd name="connsiteX43" fmla="*/ 9299544 w 11706668"/>
              <a:gd name="connsiteY43" fmla="*/ 1657411 h 4374894"/>
              <a:gd name="connsiteX44" fmla="*/ 9198497 w 11706668"/>
              <a:gd name="connsiteY44" fmla="*/ 1558573 h 4374894"/>
              <a:gd name="connsiteX45" fmla="*/ 10833810 w 11706668"/>
              <a:gd name="connsiteY45" fmla="*/ 206254 h 4374894"/>
              <a:gd name="connsiteX46" fmla="*/ 10922840 w 11706668"/>
              <a:gd name="connsiteY46" fmla="*/ 146444 h 4374894"/>
              <a:gd name="connsiteX47" fmla="*/ 11170131 w 11706668"/>
              <a:gd name="connsiteY47" fmla="*/ 84439 h 4374894"/>
              <a:gd name="connsiteX48" fmla="*/ 10042792 w 11706668"/>
              <a:gd name="connsiteY48" fmla="*/ 18601 h 4374894"/>
              <a:gd name="connsiteX49" fmla="*/ 10264127 w 11706668"/>
              <a:gd name="connsiteY49" fmla="*/ 77627 h 4374894"/>
              <a:gd name="connsiteX50" fmla="*/ 10351518 w 11706668"/>
              <a:gd name="connsiteY50" fmla="*/ 134666 h 4374894"/>
              <a:gd name="connsiteX51" fmla="*/ 10427986 w 11706668"/>
              <a:gd name="connsiteY51" fmla="*/ 210411 h 4374894"/>
              <a:gd name="connsiteX52" fmla="*/ 10440002 w 11706668"/>
              <a:gd name="connsiteY52" fmla="*/ 225422 h 4374894"/>
              <a:gd name="connsiteX53" fmla="*/ 8985480 w 11706668"/>
              <a:gd name="connsiteY53" fmla="*/ 1430177 h 4374894"/>
              <a:gd name="connsiteX54" fmla="*/ 8869687 w 11706668"/>
              <a:gd name="connsiteY54" fmla="*/ 1400387 h 4374894"/>
              <a:gd name="connsiteX55" fmla="*/ 8749524 w 11706668"/>
              <a:gd name="connsiteY55" fmla="*/ 1390226 h 4374894"/>
              <a:gd name="connsiteX56" fmla="*/ 8168917 w 11706668"/>
              <a:gd name="connsiteY56" fmla="*/ 1391150 h 4374894"/>
              <a:gd name="connsiteX57" fmla="*/ 9679150 w 11706668"/>
              <a:gd name="connsiteY57" fmla="*/ 140671 h 4374894"/>
              <a:gd name="connsiteX58" fmla="*/ 10042792 w 11706668"/>
              <a:gd name="connsiteY58" fmla="*/ 18601 h 4374894"/>
              <a:gd name="connsiteX59" fmla="*/ 8875743 w 11706668"/>
              <a:gd name="connsiteY59" fmla="*/ 544 h 4374894"/>
              <a:gd name="connsiteX60" fmla="*/ 9096905 w 11706668"/>
              <a:gd name="connsiteY60" fmla="*/ 59615 h 4374894"/>
              <a:gd name="connsiteX61" fmla="*/ 9184842 w 11706668"/>
              <a:gd name="connsiteY61" fmla="*/ 116885 h 4374894"/>
              <a:gd name="connsiteX62" fmla="*/ 9261310 w 11706668"/>
              <a:gd name="connsiteY62" fmla="*/ 192630 h 4374894"/>
              <a:gd name="connsiteX63" fmla="*/ 9273872 w 11706668"/>
              <a:gd name="connsiteY63" fmla="*/ 208102 h 4374894"/>
              <a:gd name="connsiteX64" fmla="*/ 7836829 w 11706668"/>
              <a:gd name="connsiteY64" fmla="*/ 1397847 h 4374894"/>
              <a:gd name="connsiteX65" fmla="*/ 7405880 w 11706668"/>
              <a:gd name="connsiteY65" fmla="*/ 1391381 h 4374894"/>
              <a:gd name="connsiteX66" fmla="*/ 6987493 w 11706668"/>
              <a:gd name="connsiteY66" fmla="*/ 1385608 h 4374894"/>
              <a:gd name="connsiteX67" fmla="*/ 8512474 w 11706668"/>
              <a:gd name="connsiteY67" fmla="*/ 122196 h 4374894"/>
              <a:gd name="connsiteX68" fmla="*/ 8875743 w 11706668"/>
              <a:gd name="connsiteY68" fmla="*/ 544 h 4374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1706668" h="4374894">
                <a:moveTo>
                  <a:pt x="4184629" y="595751"/>
                </a:moveTo>
                <a:cubicBezTo>
                  <a:pt x="4767166" y="606966"/>
                  <a:pt x="5431959" y="925684"/>
                  <a:pt x="6344073" y="1585823"/>
                </a:cubicBezTo>
                <a:lnTo>
                  <a:pt x="8745154" y="1583514"/>
                </a:lnTo>
                <a:cubicBezTo>
                  <a:pt x="8910105" y="1583514"/>
                  <a:pt x="9058125" y="1658566"/>
                  <a:pt x="9155894" y="1776570"/>
                </a:cubicBezTo>
                <a:cubicBezTo>
                  <a:pt x="9232361" y="1868480"/>
                  <a:pt x="9278788" y="1986715"/>
                  <a:pt x="9278788" y="2114881"/>
                </a:cubicBezTo>
                <a:cubicBezTo>
                  <a:pt x="9279334" y="2228729"/>
                  <a:pt x="9243285" y="2337496"/>
                  <a:pt x="9178288" y="2427328"/>
                </a:cubicBezTo>
                <a:cubicBezTo>
                  <a:pt x="9135685" y="2485984"/>
                  <a:pt x="9081065" y="2535171"/>
                  <a:pt x="9018798" y="2572120"/>
                </a:cubicBezTo>
                <a:cubicBezTo>
                  <a:pt x="8936869" y="2620384"/>
                  <a:pt x="8843469" y="2646017"/>
                  <a:pt x="8748431" y="2646479"/>
                </a:cubicBezTo>
                <a:lnTo>
                  <a:pt x="6081353" y="2654562"/>
                </a:lnTo>
                <a:cubicBezTo>
                  <a:pt x="6024003" y="2647634"/>
                  <a:pt x="5974299" y="2694512"/>
                  <a:pt x="5978122" y="2752014"/>
                </a:cubicBezTo>
                <a:cubicBezTo>
                  <a:pt x="5981399" y="2797506"/>
                  <a:pt x="6018541" y="2833300"/>
                  <a:pt x="6063875" y="2834686"/>
                </a:cubicBezTo>
                <a:cubicBezTo>
                  <a:pt x="6090092" y="2834686"/>
                  <a:pt x="6116309" y="2834686"/>
                  <a:pt x="6143073" y="2834917"/>
                </a:cubicBezTo>
                <a:cubicBezTo>
                  <a:pt x="7011526" y="2836534"/>
                  <a:pt x="7880525" y="2835840"/>
                  <a:pt x="8749524" y="2833762"/>
                </a:cubicBezTo>
                <a:cubicBezTo>
                  <a:pt x="8771371" y="2833531"/>
                  <a:pt x="8954893" y="2814826"/>
                  <a:pt x="9129676" y="2699131"/>
                </a:cubicBezTo>
                <a:cubicBezTo>
                  <a:pt x="9262402" y="2611609"/>
                  <a:pt x="9437185" y="2405620"/>
                  <a:pt x="9562264" y="2307014"/>
                </a:cubicBezTo>
                <a:cubicBezTo>
                  <a:pt x="10102453" y="1881181"/>
                  <a:pt x="10702176" y="1382144"/>
                  <a:pt x="10702176" y="1382144"/>
                </a:cubicBezTo>
                <a:cubicBezTo>
                  <a:pt x="10928302" y="1195322"/>
                  <a:pt x="11263120" y="1227191"/>
                  <a:pt x="11450466" y="1453039"/>
                </a:cubicBezTo>
                <a:cubicBezTo>
                  <a:pt x="11637265" y="1678656"/>
                  <a:pt x="11606678" y="2012580"/>
                  <a:pt x="11381645" y="2200324"/>
                </a:cubicBezTo>
                <a:lnTo>
                  <a:pt x="9565541" y="3704595"/>
                </a:lnTo>
                <a:cubicBezTo>
                  <a:pt x="9450840" y="3799738"/>
                  <a:pt x="9248747" y="3842228"/>
                  <a:pt x="9075603" y="3860934"/>
                </a:cubicBezTo>
                <a:cubicBezTo>
                  <a:pt x="8901912" y="3879639"/>
                  <a:pt x="8757716" y="3874789"/>
                  <a:pt x="8757716" y="3874789"/>
                </a:cubicBezTo>
                <a:lnTo>
                  <a:pt x="6032195" y="3876868"/>
                </a:lnTo>
                <a:cubicBezTo>
                  <a:pt x="6014171" y="3876868"/>
                  <a:pt x="5996147" y="3875944"/>
                  <a:pt x="5978668" y="3874328"/>
                </a:cubicBezTo>
                <a:cubicBezTo>
                  <a:pt x="5961190" y="3872480"/>
                  <a:pt x="5943711" y="3869940"/>
                  <a:pt x="5926779" y="3866707"/>
                </a:cubicBezTo>
                <a:cubicBezTo>
                  <a:pt x="5789684" y="3849156"/>
                  <a:pt x="5539526" y="3817750"/>
                  <a:pt x="5229833" y="3717758"/>
                </a:cubicBezTo>
                <a:cubicBezTo>
                  <a:pt x="4920139" y="3617766"/>
                  <a:pt x="4550910" y="3449649"/>
                  <a:pt x="4175127" y="3158679"/>
                </a:cubicBezTo>
                <a:lnTo>
                  <a:pt x="2725155" y="4374894"/>
                </a:lnTo>
                <a:lnTo>
                  <a:pt x="1242029" y="4374894"/>
                </a:lnTo>
                <a:lnTo>
                  <a:pt x="0" y="3472511"/>
                </a:lnTo>
                <a:cubicBezTo>
                  <a:pt x="860806" y="2744855"/>
                  <a:pt x="1731990" y="2029899"/>
                  <a:pt x="2609181" y="1322564"/>
                </a:cubicBezTo>
                <a:cubicBezTo>
                  <a:pt x="2889926" y="1096023"/>
                  <a:pt x="3100213" y="924905"/>
                  <a:pt x="3425745" y="767873"/>
                </a:cubicBezTo>
                <a:cubicBezTo>
                  <a:pt x="3672046" y="649089"/>
                  <a:pt x="3919840" y="590653"/>
                  <a:pt x="4184629" y="595751"/>
                </a:cubicBezTo>
                <a:close/>
                <a:moveTo>
                  <a:pt x="11170131" y="84439"/>
                </a:moveTo>
                <a:cubicBezTo>
                  <a:pt x="11255201" y="84035"/>
                  <a:pt x="11340407" y="103838"/>
                  <a:pt x="11418240" y="143673"/>
                </a:cubicBezTo>
                <a:cubicBezTo>
                  <a:pt x="11449373" y="159376"/>
                  <a:pt x="11478322" y="177388"/>
                  <a:pt x="11505632" y="199788"/>
                </a:cubicBezTo>
                <a:cubicBezTo>
                  <a:pt x="11532941" y="222419"/>
                  <a:pt x="11558613" y="247591"/>
                  <a:pt x="11582099" y="275533"/>
                </a:cubicBezTo>
                <a:cubicBezTo>
                  <a:pt x="11797847" y="532326"/>
                  <a:pt x="11723018" y="917746"/>
                  <a:pt x="11437357" y="1087248"/>
                </a:cubicBezTo>
                <a:cubicBezTo>
                  <a:pt x="11304085" y="1016122"/>
                  <a:pt x="11152789" y="986332"/>
                  <a:pt x="11004223" y="999726"/>
                </a:cubicBezTo>
                <a:cubicBezTo>
                  <a:pt x="10855658" y="1013120"/>
                  <a:pt x="10709823" y="1069928"/>
                  <a:pt x="10586929" y="1171999"/>
                </a:cubicBezTo>
                <a:lnTo>
                  <a:pt x="9522392" y="2053685"/>
                </a:lnTo>
                <a:cubicBezTo>
                  <a:pt x="9522392" y="2053454"/>
                  <a:pt x="9522392" y="2053223"/>
                  <a:pt x="9522392" y="2052992"/>
                </a:cubicBezTo>
                <a:cubicBezTo>
                  <a:pt x="9522392" y="2052761"/>
                  <a:pt x="9522938" y="2052299"/>
                  <a:pt x="9522938" y="2052068"/>
                </a:cubicBezTo>
                <a:lnTo>
                  <a:pt x="9464495" y="2099870"/>
                </a:lnTo>
                <a:cubicBezTo>
                  <a:pt x="9460672" y="1937990"/>
                  <a:pt x="9403321" y="1781651"/>
                  <a:pt x="9299544" y="1657411"/>
                </a:cubicBezTo>
                <a:cubicBezTo>
                  <a:pt x="9269503" y="1621155"/>
                  <a:pt x="9235092" y="1588132"/>
                  <a:pt x="9198497" y="1558573"/>
                </a:cubicBezTo>
                <a:lnTo>
                  <a:pt x="10833810" y="206254"/>
                </a:lnTo>
                <a:cubicBezTo>
                  <a:pt x="10861120" y="183162"/>
                  <a:pt x="10891160" y="163071"/>
                  <a:pt x="10922840" y="146444"/>
                </a:cubicBezTo>
                <a:cubicBezTo>
                  <a:pt x="11000127" y="105454"/>
                  <a:pt x="11085061" y="84844"/>
                  <a:pt x="11170131" y="84439"/>
                </a:cubicBezTo>
                <a:close/>
                <a:moveTo>
                  <a:pt x="10042792" y="18601"/>
                </a:moveTo>
                <a:cubicBezTo>
                  <a:pt x="10119393" y="21966"/>
                  <a:pt x="10195101" y="41776"/>
                  <a:pt x="10264127" y="77627"/>
                </a:cubicBezTo>
                <a:cubicBezTo>
                  <a:pt x="10294714" y="93330"/>
                  <a:pt x="10323662" y="112497"/>
                  <a:pt x="10351518" y="134666"/>
                </a:cubicBezTo>
                <a:cubicBezTo>
                  <a:pt x="10378828" y="156836"/>
                  <a:pt x="10405045" y="182238"/>
                  <a:pt x="10427986" y="210411"/>
                </a:cubicBezTo>
                <a:cubicBezTo>
                  <a:pt x="10432355" y="215492"/>
                  <a:pt x="10436179" y="220341"/>
                  <a:pt x="10440002" y="225422"/>
                </a:cubicBezTo>
                <a:lnTo>
                  <a:pt x="8985480" y="1430177"/>
                </a:lnTo>
                <a:cubicBezTo>
                  <a:pt x="8947793" y="1417014"/>
                  <a:pt x="8909013" y="1407084"/>
                  <a:pt x="8869687" y="1400387"/>
                </a:cubicBezTo>
                <a:cubicBezTo>
                  <a:pt x="8829814" y="1393690"/>
                  <a:pt x="8789396" y="1390226"/>
                  <a:pt x="8749524" y="1390226"/>
                </a:cubicBezTo>
                <a:lnTo>
                  <a:pt x="8168917" y="1391150"/>
                </a:lnTo>
                <a:lnTo>
                  <a:pt x="9679150" y="140671"/>
                </a:lnTo>
                <a:cubicBezTo>
                  <a:pt x="9784976" y="53062"/>
                  <a:pt x="9915124" y="12993"/>
                  <a:pt x="10042792" y="18601"/>
                </a:cubicBezTo>
                <a:close/>
                <a:moveTo>
                  <a:pt x="8875743" y="544"/>
                </a:moveTo>
                <a:cubicBezTo>
                  <a:pt x="8952248" y="3997"/>
                  <a:pt x="9027879" y="23850"/>
                  <a:pt x="9096905" y="59615"/>
                </a:cubicBezTo>
                <a:cubicBezTo>
                  <a:pt x="9128038" y="75549"/>
                  <a:pt x="9156986" y="94716"/>
                  <a:pt x="9184842" y="116885"/>
                </a:cubicBezTo>
                <a:cubicBezTo>
                  <a:pt x="9212152" y="139054"/>
                  <a:pt x="9237823" y="164456"/>
                  <a:pt x="9261310" y="192630"/>
                </a:cubicBezTo>
                <a:cubicBezTo>
                  <a:pt x="9265679" y="197710"/>
                  <a:pt x="9269503" y="202790"/>
                  <a:pt x="9273872" y="208102"/>
                </a:cubicBezTo>
                <a:lnTo>
                  <a:pt x="7836829" y="1397847"/>
                </a:lnTo>
                <a:cubicBezTo>
                  <a:pt x="7828090" y="1397385"/>
                  <a:pt x="7616165" y="1394383"/>
                  <a:pt x="7405880" y="1391381"/>
                </a:cubicBezTo>
                <a:cubicBezTo>
                  <a:pt x="7195594" y="1388379"/>
                  <a:pt x="6987493" y="1385608"/>
                  <a:pt x="6987493" y="1385608"/>
                </a:cubicBezTo>
                <a:lnTo>
                  <a:pt x="8512474" y="122196"/>
                </a:lnTo>
                <a:cubicBezTo>
                  <a:pt x="8618300" y="34588"/>
                  <a:pt x="8748235" y="-5211"/>
                  <a:pt x="8875743" y="5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pPr defTabSz="914217"/>
            <a:endParaRPr sz="2400" dirty="0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63506">
            <a:extLst>
              <a:ext uri="{FF2B5EF4-FFF2-40B4-BE49-F238E27FC236}">
                <a16:creationId xmlns:a16="http://schemas.microsoft.com/office/drawing/2014/main" id="{76B26589-317D-1047-ACAD-E05559C2A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52241" y="2336589"/>
            <a:ext cx="2687517" cy="3253672"/>
            <a:chOff x="12279" y="0"/>
            <a:chExt cx="3384442" cy="4128728"/>
          </a:xfrm>
        </p:grpSpPr>
        <p:grpSp>
          <p:nvGrpSpPr>
            <p:cNvPr id="22" name="Group 63502">
              <a:extLst>
                <a:ext uri="{FF2B5EF4-FFF2-40B4-BE49-F238E27FC236}">
                  <a16:creationId xmlns:a16="http://schemas.microsoft.com/office/drawing/2014/main" id="{350E01E4-171A-7B42-A357-D21B46B327B3}"/>
                </a:ext>
              </a:extLst>
            </p:cNvPr>
            <p:cNvGrpSpPr/>
            <p:nvPr/>
          </p:nvGrpSpPr>
          <p:grpSpPr>
            <a:xfrm>
              <a:off x="12279" y="0"/>
              <a:ext cx="3384443" cy="1771860"/>
              <a:chOff x="12279" y="0"/>
              <a:chExt cx="3384442" cy="1771859"/>
            </a:xfrm>
          </p:grpSpPr>
          <p:sp>
            <p:nvSpPr>
              <p:cNvPr id="26" name="Shape 63499">
                <a:extLst>
                  <a:ext uri="{FF2B5EF4-FFF2-40B4-BE49-F238E27FC236}">
                    <a16:creationId xmlns:a16="http://schemas.microsoft.com/office/drawing/2014/main" id="{67CB15AC-F322-C04A-8257-18518C8038B3}"/>
                  </a:ext>
                </a:extLst>
              </p:cNvPr>
              <p:cNvSpPr/>
              <p:nvPr/>
            </p:nvSpPr>
            <p:spPr>
              <a:xfrm rot="19500000">
                <a:off x="192050" y="637370"/>
                <a:ext cx="983874" cy="937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02" y="0"/>
                    </a:moveTo>
                    <a:lnTo>
                      <a:pt x="2056" y="2901"/>
                    </a:lnTo>
                    <a:cubicBezTo>
                      <a:pt x="2056" y="4220"/>
                      <a:pt x="2056" y="5545"/>
                      <a:pt x="2056" y="6864"/>
                    </a:cubicBezTo>
                    <a:cubicBezTo>
                      <a:pt x="2056" y="9293"/>
                      <a:pt x="2056" y="11715"/>
                      <a:pt x="2056" y="14143"/>
                    </a:cubicBezTo>
                    <a:lnTo>
                      <a:pt x="5611" y="14143"/>
                    </a:lnTo>
                    <a:lnTo>
                      <a:pt x="5602" y="0"/>
                    </a:lnTo>
                    <a:close/>
                    <a:moveTo>
                      <a:pt x="4178" y="1822"/>
                    </a:moveTo>
                    <a:lnTo>
                      <a:pt x="4861" y="1822"/>
                    </a:lnTo>
                    <a:lnTo>
                      <a:pt x="4861" y="2556"/>
                    </a:lnTo>
                    <a:lnTo>
                      <a:pt x="4178" y="2556"/>
                    </a:lnTo>
                    <a:lnTo>
                      <a:pt x="4178" y="1822"/>
                    </a:lnTo>
                    <a:close/>
                    <a:moveTo>
                      <a:pt x="2797" y="3211"/>
                    </a:moveTo>
                    <a:lnTo>
                      <a:pt x="3479" y="3211"/>
                    </a:lnTo>
                    <a:lnTo>
                      <a:pt x="3479" y="3927"/>
                    </a:lnTo>
                    <a:lnTo>
                      <a:pt x="2797" y="3927"/>
                    </a:lnTo>
                    <a:lnTo>
                      <a:pt x="2797" y="3211"/>
                    </a:lnTo>
                    <a:close/>
                    <a:moveTo>
                      <a:pt x="4178" y="3211"/>
                    </a:moveTo>
                    <a:lnTo>
                      <a:pt x="4861" y="3211"/>
                    </a:lnTo>
                    <a:lnTo>
                      <a:pt x="4861" y="3927"/>
                    </a:lnTo>
                    <a:lnTo>
                      <a:pt x="4178" y="3927"/>
                    </a:lnTo>
                    <a:lnTo>
                      <a:pt x="4178" y="3211"/>
                    </a:lnTo>
                    <a:close/>
                    <a:moveTo>
                      <a:pt x="8702" y="4033"/>
                    </a:moveTo>
                    <a:cubicBezTo>
                      <a:pt x="8702" y="5829"/>
                      <a:pt x="8702" y="7624"/>
                      <a:pt x="8702" y="9420"/>
                    </a:cubicBezTo>
                    <a:cubicBezTo>
                      <a:pt x="8702" y="10996"/>
                      <a:pt x="8702" y="12567"/>
                      <a:pt x="8702" y="14143"/>
                    </a:cubicBezTo>
                    <a:lnTo>
                      <a:pt x="10994" y="14143"/>
                    </a:lnTo>
                    <a:lnTo>
                      <a:pt x="10994" y="4033"/>
                    </a:lnTo>
                    <a:lnTo>
                      <a:pt x="8702" y="4033"/>
                    </a:lnTo>
                    <a:close/>
                    <a:moveTo>
                      <a:pt x="9183" y="4485"/>
                    </a:moveTo>
                    <a:lnTo>
                      <a:pt x="9629" y="4485"/>
                    </a:lnTo>
                    <a:lnTo>
                      <a:pt x="9629" y="4944"/>
                    </a:lnTo>
                    <a:lnTo>
                      <a:pt x="9183" y="4944"/>
                    </a:lnTo>
                    <a:lnTo>
                      <a:pt x="9183" y="4485"/>
                    </a:lnTo>
                    <a:close/>
                    <a:moveTo>
                      <a:pt x="10076" y="4485"/>
                    </a:moveTo>
                    <a:lnTo>
                      <a:pt x="10530" y="4485"/>
                    </a:lnTo>
                    <a:lnTo>
                      <a:pt x="10530" y="4944"/>
                    </a:lnTo>
                    <a:lnTo>
                      <a:pt x="10076" y="4944"/>
                    </a:lnTo>
                    <a:lnTo>
                      <a:pt x="10076" y="4485"/>
                    </a:lnTo>
                    <a:close/>
                    <a:moveTo>
                      <a:pt x="16983" y="6006"/>
                    </a:moveTo>
                    <a:lnTo>
                      <a:pt x="16983" y="15382"/>
                    </a:lnTo>
                    <a:lnTo>
                      <a:pt x="17388" y="15851"/>
                    </a:lnTo>
                    <a:lnTo>
                      <a:pt x="18761" y="15851"/>
                    </a:lnTo>
                    <a:lnTo>
                      <a:pt x="18761" y="6006"/>
                    </a:lnTo>
                    <a:lnTo>
                      <a:pt x="16983" y="6006"/>
                    </a:lnTo>
                    <a:close/>
                    <a:moveTo>
                      <a:pt x="5973" y="6333"/>
                    </a:moveTo>
                    <a:lnTo>
                      <a:pt x="5973" y="14143"/>
                    </a:lnTo>
                    <a:lnTo>
                      <a:pt x="8340" y="14143"/>
                    </a:lnTo>
                    <a:lnTo>
                      <a:pt x="8340" y="6333"/>
                    </a:lnTo>
                    <a:lnTo>
                      <a:pt x="5973" y="6333"/>
                    </a:lnTo>
                    <a:close/>
                    <a:moveTo>
                      <a:pt x="11415" y="7014"/>
                    </a:moveTo>
                    <a:lnTo>
                      <a:pt x="11415" y="12649"/>
                    </a:lnTo>
                    <a:lnTo>
                      <a:pt x="11415" y="12790"/>
                    </a:lnTo>
                    <a:lnTo>
                      <a:pt x="11415" y="14143"/>
                    </a:lnTo>
                    <a:lnTo>
                      <a:pt x="12780" y="14143"/>
                    </a:lnTo>
                    <a:lnTo>
                      <a:pt x="12780" y="17204"/>
                    </a:lnTo>
                    <a:lnTo>
                      <a:pt x="15711" y="14029"/>
                    </a:lnTo>
                    <a:lnTo>
                      <a:pt x="16596" y="14993"/>
                    </a:lnTo>
                    <a:lnTo>
                      <a:pt x="16596" y="7014"/>
                    </a:lnTo>
                    <a:lnTo>
                      <a:pt x="14305" y="7014"/>
                    </a:lnTo>
                    <a:lnTo>
                      <a:pt x="13706" y="7014"/>
                    </a:lnTo>
                    <a:lnTo>
                      <a:pt x="11415" y="7014"/>
                    </a:lnTo>
                    <a:close/>
                    <a:moveTo>
                      <a:pt x="11904" y="7439"/>
                    </a:moveTo>
                    <a:lnTo>
                      <a:pt x="12561" y="7439"/>
                    </a:lnTo>
                    <a:lnTo>
                      <a:pt x="12561" y="8138"/>
                    </a:lnTo>
                    <a:lnTo>
                      <a:pt x="11904" y="8138"/>
                    </a:lnTo>
                    <a:lnTo>
                      <a:pt x="11904" y="7439"/>
                    </a:lnTo>
                    <a:close/>
                    <a:moveTo>
                      <a:pt x="13134" y="7439"/>
                    </a:moveTo>
                    <a:lnTo>
                      <a:pt x="13706" y="7439"/>
                    </a:lnTo>
                    <a:lnTo>
                      <a:pt x="13706" y="8138"/>
                    </a:lnTo>
                    <a:lnTo>
                      <a:pt x="13134" y="8138"/>
                    </a:lnTo>
                    <a:lnTo>
                      <a:pt x="13134" y="7439"/>
                    </a:lnTo>
                    <a:close/>
                    <a:moveTo>
                      <a:pt x="14305" y="7439"/>
                    </a:moveTo>
                    <a:lnTo>
                      <a:pt x="14852" y="7439"/>
                    </a:lnTo>
                    <a:lnTo>
                      <a:pt x="14852" y="8138"/>
                    </a:lnTo>
                    <a:lnTo>
                      <a:pt x="14305" y="8138"/>
                    </a:lnTo>
                    <a:lnTo>
                      <a:pt x="14305" y="7439"/>
                    </a:lnTo>
                    <a:close/>
                    <a:moveTo>
                      <a:pt x="15433" y="7439"/>
                    </a:moveTo>
                    <a:lnTo>
                      <a:pt x="16090" y="7439"/>
                    </a:lnTo>
                    <a:lnTo>
                      <a:pt x="16090" y="8138"/>
                    </a:lnTo>
                    <a:lnTo>
                      <a:pt x="15433" y="8138"/>
                    </a:lnTo>
                    <a:lnTo>
                      <a:pt x="15433" y="7439"/>
                    </a:lnTo>
                    <a:close/>
                    <a:moveTo>
                      <a:pt x="19132" y="8598"/>
                    </a:moveTo>
                    <a:lnTo>
                      <a:pt x="19132" y="15859"/>
                    </a:lnTo>
                    <a:lnTo>
                      <a:pt x="20126" y="15859"/>
                    </a:lnTo>
                    <a:lnTo>
                      <a:pt x="21145" y="17036"/>
                    </a:lnTo>
                    <a:lnTo>
                      <a:pt x="21145" y="8598"/>
                    </a:lnTo>
                    <a:lnTo>
                      <a:pt x="19132" y="8598"/>
                    </a:lnTo>
                    <a:close/>
                    <a:moveTo>
                      <a:pt x="11904" y="8854"/>
                    </a:moveTo>
                    <a:lnTo>
                      <a:pt x="12561" y="8854"/>
                    </a:lnTo>
                    <a:lnTo>
                      <a:pt x="12561" y="9544"/>
                    </a:lnTo>
                    <a:lnTo>
                      <a:pt x="11904" y="9544"/>
                    </a:lnTo>
                    <a:lnTo>
                      <a:pt x="11904" y="8854"/>
                    </a:lnTo>
                    <a:close/>
                    <a:moveTo>
                      <a:pt x="13134" y="8854"/>
                    </a:moveTo>
                    <a:lnTo>
                      <a:pt x="13706" y="8854"/>
                    </a:lnTo>
                    <a:lnTo>
                      <a:pt x="13706" y="9544"/>
                    </a:lnTo>
                    <a:lnTo>
                      <a:pt x="13134" y="9544"/>
                    </a:lnTo>
                    <a:lnTo>
                      <a:pt x="13134" y="8854"/>
                    </a:lnTo>
                    <a:close/>
                    <a:moveTo>
                      <a:pt x="14305" y="8854"/>
                    </a:moveTo>
                    <a:lnTo>
                      <a:pt x="14852" y="8854"/>
                    </a:lnTo>
                    <a:lnTo>
                      <a:pt x="14852" y="9544"/>
                    </a:lnTo>
                    <a:lnTo>
                      <a:pt x="14305" y="9544"/>
                    </a:lnTo>
                    <a:lnTo>
                      <a:pt x="14305" y="8854"/>
                    </a:lnTo>
                    <a:close/>
                    <a:moveTo>
                      <a:pt x="15433" y="8854"/>
                    </a:moveTo>
                    <a:lnTo>
                      <a:pt x="16090" y="8854"/>
                    </a:lnTo>
                    <a:lnTo>
                      <a:pt x="16090" y="9544"/>
                    </a:lnTo>
                    <a:lnTo>
                      <a:pt x="15433" y="9544"/>
                    </a:lnTo>
                    <a:lnTo>
                      <a:pt x="15433" y="8854"/>
                    </a:lnTo>
                    <a:close/>
                    <a:moveTo>
                      <a:pt x="11904" y="10260"/>
                    </a:moveTo>
                    <a:lnTo>
                      <a:pt x="12561" y="10260"/>
                    </a:lnTo>
                    <a:lnTo>
                      <a:pt x="12561" y="10950"/>
                    </a:lnTo>
                    <a:lnTo>
                      <a:pt x="11904" y="10950"/>
                    </a:lnTo>
                    <a:lnTo>
                      <a:pt x="11904" y="10260"/>
                    </a:lnTo>
                    <a:close/>
                    <a:moveTo>
                      <a:pt x="13134" y="10260"/>
                    </a:moveTo>
                    <a:lnTo>
                      <a:pt x="13706" y="10260"/>
                    </a:lnTo>
                    <a:lnTo>
                      <a:pt x="13706" y="10950"/>
                    </a:lnTo>
                    <a:lnTo>
                      <a:pt x="13134" y="10950"/>
                    </a:lnTo>
                    <a:lnTo>
                      <a:pt x="13134" y="10260"/>
                    </a:lnTo>
                    <a:close/>
                    <a:moveTo>
                      <a:pt x="14305" y="10260"/>
                    </a:moveTo>
                    <a:lnTo>
                      <a:pt x="14852" y="10260"/>
                    </a:lnTo>
                    <a:lnTo>
                      <a:pt x="14852" y="10950"/>
                    </a:lnTo>
                    <a:lnTo>
                      <a:pt x="14305" y="10950"/>
                    </a:lnTo>
                    <a:lnTo>
                      <a:pt x="14305" y="10260"/>
                    </a:lnTo>
                    <a:close/>
                    <a:moveTo>
                      <a:pt x="15433" y="10260"/>
                    </a:moveTo>
                    <a:lnTo>
                      <a:pt x="16090" y="10260"/>
                    </a:lnTo>
                    <a:lnTo>
                      <a:pt x="16090" y="10950"/>
                    </a:lnTo>
                    <a:lnTo>
                      <a:pt x="15433" y="10950"/>
                    </a:lnTo>
                    <a:lnTo>
                      <a:pt x="15433" y="10260"/>
                    </a:lnTo>
                    <a:close/>
                    <a:moveTo>
                      <a:pt x="11904" y="11676"/>
                    </a:moveTo>
                    <a:lnTo>
                      <a:pt x="12561" y="11676"/>
                    </a:lnTo>
                    <a:lnTo>
                      <a:pt x="12561" y="12366"/>
                    </a:lnTo>
                    <a:lnTo>
                      <a:pt x="11904" y="12366"/>
                    </a:lnTo>
                    <a:lnTo>
                      <a:pt x="11904" y="11676"/>
                    </a:lnTo>
                    <a:close/>
                    <a:moveTo>
                      <a:pt x="13134" y="11676"/>
                    </a:moveTo>
                    <a:lnTo>
                      <a:pt x="13706" y="11676"/>
                    </a:lnTo>
                    <a:lnTo>
                      <a:pt x="13706" y="12366"/>
                    </a:lnTo>
                    <a:lnTo>
                      <a:pt x="13134" y="12366"/>
                    </a:lnTo>
                    <a:lnTo>
                      <a:pt x="13134" y="11676"/>
                    </a:lnTo>
                    <a:close/>
                    <a:moveTo>
                      <a:pt x="14305" y="11676"/>
                    </a:moveTo>
                    <a:lnTo>
                      <a:pt x="14852" y="11676"/>
                    </a:lnTo>
                    <a:lnTo>
                      <a:pt x="14852" y="12366"/>
                    </a:lnTo>
                    <a:lnTo>
                      <a:pt x="14305" y="12366"/>
                    </a:lnTo>
                    <a:lnTo>
                      <a:pt x="14305" y="11676"/>
                    </a:lnTo>
                    <a:close/>
                    <a:moveTo>
                      <a:pt x="15433" y="11676"/>
                    </a:moveTo>
                    <a:lnTo>
                      <a:pt x="16090" y="11676"/>
                    </a:lnTo>
                    <a:lnTo>
                      <a:pt x="16090" y="12366"/>
                    </a:lnTo>
                    <a:lnTo>
                      <a:pt x="15433" y="12366"/>
                    </a:lnTo>
                    <a:lnTo>
                      <a:pt x="15433" y="11676"/>
                    </a:lnTo>
                    <a:close/>
                    <a:moveTo>
                      <a:pt x="11904" y="13082"/>
                    </a:moveTo>
                    <a:lnTo>
                      <a:pt x="12561" y="13082"/>
                    </a:lnTo>
                    <a:lnTo>
                      <a:pt x="12561" y="13772"/>
                    </a:lnTo>
                    <a:lnTo>
                      <a:pt x="11904" y="13772"/>
                    </a:lnTo>
                    <a:lnTo>
                      <a:pt x="11904" y="13082"/>
                    </a:lnTo>
                    <a:close/>
                    <a:moveTo>
                      <a:pt x="13134" y="13082"/>
                    </a:moveTo>
                    <a:lnTo>
                      <a:pt x="13706" y="13082"/>
                    </a:lnTo>
                    <a:lnTo>
                      <a:pt x="13706" y="13772"/>
                    </a:lnTo>
                    <a:lnTo>
                      <a:pt x="13134" y="13772"/>
                    </a:lnTo>
                    <a:lnTo>
                      <a:pt x="13134" y="13082"/>
                    </a:lnTo>
                    <a:close/>
                    <a:moveTo>
                      <a:pt x="14305" y="13082"/>
                    </a:moveTo>
                    <a:lnTo>
                      <a:pt x="14852" y="13082"/>
                    </a:lnTo>
                    <a:lnTo>
                      <a:pt x="14852" y="13772"/>
                    </a:lnTo>
                    <a:lnTo>
                      <a:pt x="14305" y="13772"/>
                    </a:lnTo>
                    <a:lnTo>
                      <a:pt x="14305" y="13082"/>
                    </a:lnTo>
                    <a:close/>
                    <a:moveTo>
                      <a:pt x="13134" y="14488"/>
                    </a:moveTo>
                    <a:lnTo>
                      <a:pt x="13706" y="14488"/>
                    </a:lnTo>
                    <a:lnTo>
                      <a:pt x="13706" y="15178"/>
                    </a:lnTo>
                    <a:lnTo>
                      <a:pt x="13134" y="15178"/>
                    </a:lnTo>
                    <a:lnTo>
                      <a:pt x="13134" y="14488"/>
                    </a:lnTo>
                    <a:close/>
                    <a:moveTo>
                      <a:pt x="0" y="14586"/>
                    </a:moveTo>
                    <a:lnTo>
                      <a:pt x="0" y="21600"/>
                    </a:lnTo>
                    <a:lnTo>
                      <a:pt x="3538" y="21600"/>
                    </a:lnTo>
                    <a:lnTo>
                      <a:pt x="6495" y="21600"/>
                    </a:lnTo>
                    <a:lnTo>
                      <a:pt x="8862" y="21600"/>
                    </a:lnTo>
                    <a:lnTo>
                      <a:pt x="9427" y="21600"/>
                    </a:lnTo>
                    <a:lnTo>
                      <a:pt x="12384" y="21600"/>
                    </a:lnTo>
                    <a:lnTo>
                      <a:pt x="12384" y="14586"/>
                    </a:lnTo>
                    <a:lnTo>
                      <a:pt x="9427" y="14586"/>
                    </a:lnTo>
                    <a:lnTo>
                      <a:pt x="8862" y="14586"/>
                    </a:lnTo>
                    <a:lnTo>
                      <a:pt x="6495" y="14586"/>
                    </a:lnTo>
                    <a:lnTo>
                      <a:pt x="5889" y="14586"/>
                    </a:lnTo>
                    <a:lnTo>
                      <a:pt x="3538" y="14586"/>
                    </a:lnTo>
                    <a:lnTo>
                      <a:pt x="2982" y="14586"/>
                    </a:lnTo>
                    <a:lnTo>
                      <a:pt x="0" y="14586"/>
                    </a:lnTo>
                    <a:close/>
                    <a:moveTo>
                      <a:pt x="15678" y="14586"/>
                    </a:moveTo>
                    <a:cubicBezTo>
                      <a:pt x="15678" y="14586"/>
                      <a:pt x="12704" y="17832"/>
                      <a:pt x="12704" y="17832"/>
                    </a:cubicBezTo>
                    <a:lnTo>
                      <a:pt x="12704" y="18044"/>
                    </a:lnTo>
                    <a:lnTo>
                      <a:pt x="15678" y="14798"/>
                    </a:lnTo>
                    <a:lnTo>
                      <a:pt x="18753" y="18159"/>
                    </a:lnTo>
                    <a:lnTo>
                      <a:pt x="21600" y="18159"/>
                    </a:lnTo>
                    <a:lnTo>
                      <a:pt x="19898" y="16240"/>
                    </a:lnTo>
                    <a:lnTo>
                      <a:pt x="17194" y="16240"/>
                    </a:lnTo>
                    <a:lnTo>
                      <a:pt x="15678" y="14586"/>
                    </a:lnTo>
                    <a:close/>
                    <a:moveTo>
                      <a:pt x="615" y="15108"/>
                    </a:moveTo>
                    <a:lnTo>
                      <a:pt x="1415" y="15108"/>
                    </a:lnTo>
                    <a:lnTo>
                      <a:pt x="1415" y="15948"/>
                    </a:lnTo>
                    <a:lnTo>
                      <a:pt x="615" y="15948"/>
                    </a:lnTo>
                    <a:lnTo>
                      <a:pt x="615" y="15108"/>
                    </a:lnTo>
                    <a:close/>
                    <a:moveTo>
                      <a:pt x="2115" y="15108"/>
                    </a:moveTo>
                    <a:lnTo>
                      <a:pt x="2915" y="15108"/>
                    </a:lnTo>
                    <a:lnTo>
                      <a:pt x="2915" y="15948"/>
                    </a:lnTo>
                    <a:lnTo>
                      <a:pt x="2115" y="15948"/>
                    </a:lnTo>
                    <a:lnTo>
                      <a:pt x="2115" y="15108"/>
                    </a:lnTo>
                    <a:close/>
                    <a:moveTo>
                      <a:pt x="3572" y="15108"/>
                    </a:moveTo>
                    <a:lnTo>
                      <a:pt x="4372" y="15108"/>
                    </a:lnTo>
                    <a:lnTo>
                      <a:pt x="4372" y="15948"/>
                    </a:lnTo>
                    <a:lnTo>
                      <a:pt x="3572" y="15948"/>
                    </a:lnTo>
                    <a:lnTo>
                      <a:pt x="3572" y="15108"/>
                    </a:lnTo>
                    <a:close/>
                    <a:moveTo>
                      <a:pt x="5071" y="15108"/>
                    </a:moveTo>
                    <a:lnTo>
                      <a:pt x="5872" y="15108"/>
                    </a:lnTo>
                    <a:lnTo>
                      <a:pt x="5872" y="15948"/>
                    </a:lnTo>
                    <a:lnTo>
                      <a:pt x="5071" y="15948"/>
                    </a:lnTo>
                    <a:lnTo>
                      <a:pt x="5071" y="15108"/>
                    </a:lnTo>
                    <a:close/>
                    <a:moveTo>
                      <a:pt x="6504" y="15108"/>
                    </a:moveTo>
                    <a:lnTo>
                      <a:pt x="7304" y="15108"/>
                    </a:lnTo>
                    <a:lnTo>
                      <a:pt x="7304" y="15948"/>
                    </a:lnTo>
                    <a:lnTo>
                      <a:pt x="6504" y="15948"/>
                    </a:lnTo>
                    <a:lnTo>
                      <a:pt x="6504" y="15108"/>
                    </a:lnTo>
                    <a:close/>
                    <a:moveTo>
                      <a:pt x="8003" y="15108"/>
                    </a:moveTo>
                    <a:lnTo>
                      <a:pt x="8795" y="15108"/>
                    </a:lnTo>
                    <a:lnTo>
                      <a:pt x="8795" y="15948"/>
                    </a:lnTo>
                    <a:lnTo>
                      <a:pt x="8003" y="15948"/>
                    </a:lnTo>
                    <a:lnTo>
                      <a:pt x="8003" y="15108"/>
                    </a:lnTo>
                    <a:close/>
                    <a:moveTo>
                      <a:pt x="9461" y="15108"/>
                    </a:moveTo>
                    <a:lnTo>
                      <a:pt x="10261" y="15108"/>
                    </a:lnTo>
                    <a:lnTo>
                      <a:pt x="10261" y="15948"/>
                    </a:lnTo>
                    <a:lnTo>
                      <a:pt x="9461" y="15948"/>
                    </a:lnTo>
                    <a:lnTo>
                      <a:pt x="9461" y="15108"/>
                    </a:lnTo>
                    <a:close/>
                    <a:moveTo>
                      <a:pt x="10960" y="15108"/>
                    </a:moveTo>
                    <a:lnTo>
                      <a:pt x="11760" y="15108"/>
                    </a:lnTo>
                    <a:lnTo>
                      <a:pt x="11760" y="15948"/>
                    </a:lnTo>
                    <a:lnTo>
                      <a:pt x="10960" y="15948"/>
                    </a:lnTo>
                    <a:lnTo>
                      <a:pt x="10960" y="15108"/>
                    </a:lnTo>
                    <a:close/>
                    <a:moveTo>
                      <a:pt x="15678" y="15143"/>
                    </a:moveTo>
                    <a:cubicBezTo>
                      <a:pt x="15678" y="15143"/>
                      <a:pt x="12695" y="18398"/>
                      <a:pt x="12695" y="18398"/>
                    </a:cubicBezTo>
                    <a:lnTo>
                      <a:pt x="12965" y="18398"/>
                    </a:lnTo>
                    <a:lnTo>
                      <a:pt x="12965" y="21600"/>
                    </a:lnTo>
                    <a:lnTo>
                      <a:pt x="14894" y="21600"/>
                    </a:lnTo>
                    <a:lnTo>
                      <a:pt x="14894" y="19053"/>
                    </a:lnTo>
                    <a:lnTo>
                      <a:pt x="16453" y="19053"/>
                    </a:lnTo>
                    <a:lnTo>
                      <a:pt x="16453" y="21600"/>
                    </a:lnTo>
                    <a:lnTo>
                      <a:pt x="21347" y="21600"/>
                    </a:lnTo>
                    <a:lnTo>
                      <a:pt x="21347" y="18380"/>
                    </a:lnTo>
                    <a:lnTo>
                      <a:pt x="18635" y="18380"/>
                    </a:lnTo>
                    <a:lnTo>
                      <a:pt x="15678" y="15143"/>
                    </a:lnTo>
                    <a:close/>
                    <a:moveTo>
                      <a:pt x="15678" y="16629"/>
                    </a:moveTo>
                    <a:cubicBezTo>
                      <a:pt x="16001" y="16629"/>
                      <a:pt x="16259" y="16900"/>
                      <a:pt x="16259" y="17239"/>
                    </a:cubicBezTo>
                    <a:cubicBezTo>
                      <a:pt x="16259" y="17579"/>
                      <a:pt x="16001" y="17858"/>
                      <a:pt x="15678" y="17858"/>
                    </a:cubicBezTo>
                    <a:cubicBezTo>
                      <a:pt x="15354" y="17858"/>
                      <a:pt x="15088" y="17579"/>
                      <a:pt x="15088" y="17239"/>
                    </a:cubicBezTo>
                    <a:cubicBezTo>
                      <a:pt x="15088" y="16900"/>
                      <a:pt x="15354" y="16629"/>
                      <a:pt x="15678" y="16629"/>
                    </a:cubicBezTo>
                    <a:close/>
                    <a:moveTo>
                      <a:pt x="615" y="16815"/>
                    </a:moveTo>
                    <a:lnTo>
                      <a:pt x="1415" y="16815"/>
                    </a:lnTo>
                    <a:lnTo>
                      <a:pt x="1415" y="17655"/>
                    </a:lnTo>
                    <a:lnTo>
                      <a:pt x="615" y="17655"/>
                    </a:lnTo>
                    <a:lnTo>
                      <a:pt x="615" y="16815"/>
                    </a:lnTo>
                    <a:close/>
                    <a:moveTo>
                      <a:pt x="2115" y="16815"/>
                    </a:moveTo>
                    <a:lnTo>
                      <a:pt x="2915" y="16815"/>
                    </a:lnTo>
                    <a:lnTo>
                      <a:pt x="2915" y="17655"/>
                    </a:lnTo>
                    <a:lnTo>
                      <a:pt x="2115" y="17655"/>
                    </a:lnTo>
                    <a:lnTo>
                      <a:pt x="2115" y="16815"/>
                    </a:lnTo>
                    <a:close/>
                    <a:moveTo>
                      <a:pt x="3572" y="16815"/>
                    </a:moveTo>
                    <a:lnTo>
                      <a:pt x="4372" y="16815"/>
                    </a:lnTo>
                    <a:lnTo>
                      <a:pt x="4372" y="17655"/>
                    </a:lnTo>
                    <a:lnTo>
                      <a:pt x="3572" y="17655"/>
                    </a:lnTo>
                    <a:lnTo>
                      <a:pt x="3572" y="16815"/>
                    </a:lnTo>
                    <a:close/>
                    <a:moveTo>
                      <a:pt x="5071" y="16815"/>
                    </a:moveTo>
                    <a:lnTo>
                      <a:pt x="5872" y="16815"/>
                    </a:lnTo>
                    <a:lnTo>
                      <a:pt x="5872" y="17655"/>
                    </a:lnTo>
                    <a:lnTo>
                      <a:pt x="5071" y="17655"/>
                    </a:lnTo>
                    <a:lnTo>
                      <a:pt x="5071" y="16815"/>
                    </a:lnTo>
                    <a:close/>
                    <a:moveTo>
                      <a:pt x="6504" y="16815"/>
                    </a:moveTo>
                    <a:lnTo>
                      <a:pt x="7304" y="16815"/>
                    </a:lnTo>
                    <a:lnTo>
                      <a:pt x="7304" y="17655"/>
                    </a:lnTo>
                    <a:lnTo>
                      <a:pt x="6504" y="17655"/>
                    </a:lnTo>
                    <a:lnTo>
                      <a:pt x="6504" y="16815"/>
                    </a:lnTo>
                    <a:close/>
                    <a:moveTo>
                      <a:pt x="8003" y="16815"/>
                    </a:moveTo>
                    <a:lnTo>
                      <a:pt x="8795" y="16815"/>
                    </a:lnTo>
                    <a:lnTo>
                      <a:pt x="8795" y="17655"/>
                    </a:lnTo>
                    <a:lnTo>
                      <a:pt x="8003" y="17655"/>
                    </a:lnTo>
                    <a:lnTo>
                      <a:pt x="8003" y="16815"/>
                    </a:lnTo>
                    <a:close/>
                    <a:moveTo>
                      <a:pt x="9461" y="16815"/>
                    </a:moveTo>
                    <a:lnTo>
                      <a:pt x="10261" y="16815"/>
                    </a:lnTo>
                    <a:lnTo>
                      <a:pt x="10261" y="17655"/>
                    </a:lnTo>
                    <a:lnTo>
                      <a:pt x="9461" y="17655"/>
                    </a:lnTo>
                    <a:lnTo>
                      <a:pt x="9461" y="16815"/>
                    </a:lnTo>
                    <a:close/>
                    <a:moveTo>
                      <a:pt x="10960" y="16815"/>
                    </a:moveTo>
                    <a:lnTo>
                      <a:pt x="11760" y="16815"/>
                    </a:lnTo>
                    <a:lnTo>
                      <a:pt x="11760" y="17655"/>
                    </a:lnTo>
                    <a:lnTo>
                      <a:pt x="10960" y="17655"/>
                    </a:lnTo>
                    <a:lnTo>
                      <a:pt x="10960" y="16815"/>
                    </a:lnTo>
                    <a:close/>
                    <a:moveTo>
                      <a:pt x="615" y="18531"/>
                    </a:moveTo>
                    <a:lnTo>
                      <a:pt x="1415" y="18531"/>
                    </a:lnTo>
                    <a:lnTo>
                      <a:pt x="1415" y="19371"/>
                    </a:lnTo>
                    <a:lnTo>
                      <a:pt x="615" y="19371"/>
                    </a:lnTo>
                    <a:lnTo>
                      <a:pt x="615" y="18531"/>
                    </a:lnTo>
                    <a:close/>
                    <a:moveTo>
                      <a:pt x="2115" y="18531"/>
                    </a:moveTo>
                    <a:lnTo>
                      <a:pt x="2915" y="18531"/>
                    </a:lnTo>
                    <a:lnTo>
                      <a:pt x="2915" y="19371"/>
                    </a:lnTo>
                    <a:lnTo>
                      <a:pt x="2115" y="19371"/>
                    </a:lnTo>
                    <a:lnTo>
                      <a:pt x="2115" y="18531"/>
                    </a:lnTo>
                    <a:close/>
                    <a:moveTo>
                      <a:pt x="3572" y="18531"/>
                    </a:moveTo>
                    <a:lnTo>
                      <a:pt x="4372" y="18531"/>
                    </a:lnTo>
                    <a:lnTo>
                      <a:pt x="4372" y="19371"/>
                    </a:lnTo>
                    <a:lnTo>
                      <a:pt x="3572" y="19371"/>
                    </a:lnTo>
                    <a:lnTo>
                      <a:pt x="3572" y="18531"/>
                    </a:lnTo>
                    <a:close/>
                    <a:moveTo>
                      <a:pt x="5071" y="18531"/>
                    </a:moveTo>
                    <a:lnTo>
                      <a:pt x="5872" y="18531"/>
                    </a:lnTo>
                    <a:lnTo>
                      <a:pt x="5872" y="19371"/>
                    </a:lnTo>
                    <a:lnTo>
                      <a:pt x="5071" y="19371"/>
                    </a:lnTo>
                    <a:lnTo>
                      <a:pt x="5071" y="18531"/>
                    </a:lnTo>
                    <a:close/>
                    <a:moveTo>
                      <a:pt x="6504" y="18531"/>
                    </a:moveTo>
                    <a:lnTo>
                      <a:pt x="7304" y="18531"/>
                    </a:lnTo>
                    <a:lnTo>
                      <a:pt x="7304" y="19371"/>
                    </a:lnTo>
                    <a:lnTo>
                      <a:pt x="6504" y="19371"/>
                    </a:lnTo>
                    <a:lnTo>
                      <a:pt x="6504" y="18531"/>
                    </a:lnTo>
                    <a:close/>
                    <a:moveTo>
                      <a:pt x="8003" y="18531"/>
                    </a:moveTo>
                    <a:lnTo>
                      <a:pt x="8795" y="18531"/>
                    </a:lnTo>
                    <a:lnTo>
                      <a:pt x="8795" y="19371"/>
                    </a:lnTo>
                    <a:lnTo>
                      <a:pt x="8003" y="19371"/>
                    </a:lnTo>
                    <a:lnTo>
                      <a:pt x="8003" y="18531"/>
                    </a:lnTo>
                    <a:close/>
                    <a:moveTo>
                      <a:pt x="9461" y="18531"/>
                    </a:moveTo>
                    <a:lnTo>
                      <a:pt x="10261" y="18531"/>
                    </a:lnTo>
                    <a:lnTo>
                      <a:pt x="10261" y="19371"/>
                    </a:lnTo>
                    <a:lnTo>
                      <a:pt x="9461" y="19371"/>
                    </a:lnTo>
                    <a:lnTo>
                      <a:pt x="9461" y="18531"/>
                    </a:lnTo>
                    <a:close/>
                    <a:moveTo>
                      <a:pt x="10960" y="18531"/>
                    </a:moveTo>
                    <a:lnTo>
                      <a:pt x="11760" y="18531"/>
                    </a:lnTo>
                    <a:lnTo>
                      <a:pt x="11760" y="19371"/>
                    </a:lnTo>
                    <a:lnTo>
                      <a:pt x="10960" y="19371"/>
                    </a:lnTo>
                    <a:lnTo>
                      <a:pt x="10960" y="18531"/>
                    </a:lnTo>
                    <a:close/>
                    <a:moveTo>
                      <a:pt x="17750" y="19053"/>
                    </a:moveTo>
                    <a:lnTo>
                      <a:pt x="18921" y="19053"/>
                    </a:lnTo>
                    <a:lnTo>
                      <a:pt x="18921" y="20282"/>
                    </a:lnTo>
                    <a:lnTo>
                      <a:pt x="17750" y="20282"/>
                    </a:lnTo>
                    <a:cubicBezTo>
                      <a:pt x="17750" y="20282"/>
                      <a:pt x="17750" y="19053"/>
                      <a:pt x="17750" y="19053"/>
                    </a:cubicBezTo>
                    <a:close/>
                    <a:moveTo>
                      <a:pt x="19587" y="19053"/>
                    </a:moveTo>
                    <a:lnTo>
                      <a:pt x="20758" y="19053"/>
                    </a:lnTo>
                    <a:lnTo>
                      <a:pt x="20758" y="20282"/>
                    </a:lnTo>
                    <a:lnTo>
                      <a:pt x="19587" y="20282"/>
                    </a:lnTo>
                    <a:cubicBezTo>
                      <a:pt x="19587" y="20282"/>
                      <a:pt x="19587" y="19053"/>
                      <a:pt x="19587" y="19053"/>
                    </a:cubicBezTo>
                    <a:close/>
                    <a:moveTo>
                      <a:pt x="615" y="20247"/>
                    </a:moveTo>
                    <a:lnTo>
                      <a:pt x="1415" y="20247"/>
                    </a:lnTo>
                    <a:lnTo>
                      <a:pt x="1415" y="21087"/>
                    </a:lnTo>
                    <a:lnTo>
                      <a:pt x="615" y="21087"/>
                    </a:lnTo>
                    <a:lnTo>
                      <a:pt x="615" y="20247"/>
                    </a:lnTo>
                    <a:close/>
                    <a:moveTo>
                      <a:pt x="2115" y="20247"/>
                    </a:moveTo>
                    <a:lnTo>
                      <a:pt x="2915" y="20247"/>
                    </a:lnTo>
                    <a:lnTo>
                      <a:pt x="2915" y="21087"/>
                    </a:lnTo>
                    <a:lnTo>
                      <a:pt x="2115" y="21087"/>
                    </a:lnTo>
                    <a:lnTo>
                      <a:pt x="2115" y="20247"/>
                    </a:lnTo>
                    <a:close/>
                    <a:moveTo>
                      <a:pt x="3572" y="20247"/>
                    </a:moveTo>
                    <a:lnTo>
                      <a:pt x="4372" y="20247"/>
                    </a:lnTo>
                    <a:lnTo>
                      <a:pt x="4372" y="21087"/>
                    </a:lnTo>
                    <a:lnTo>
                      <a:pt x="3572" y="21087"/>
                    </a:lnTo>
                    <a:lnTo>
                      <a:pt x="3572" y="20247"/>
                    </a:lnTo>
                    <a:close/>
                    <a:moveTo>
                      <a:pt x="5071" y="20247"/>
                    </a:moveTo>
                    <a:lnTo>
                      <a:pt x="5872" y="20247"/>
                    </a:lnTo>
                    <a:lnTo>
                      <a:pt x="5872" y="21087"/>
                    </a:lnTo>
                    <a:lnTo>
                      <a:pt x="5071" y="21087"/>
                    </a:lnTo>
                    <a:lnTo>
                      <a:pt x="5071" y="20247"/>
                    </a:lnTo>
                    <a:close/>
                    <a:moveTo>
                      <a:pt x="6504" y="20247"/>
                    </a:moveTo>
                    <a:lnTo>
                      <a:pt x="7304" y="20247"/>
                    </a:lnTo>
                    <a:lnTo>
                      <a:pt x="7304" y="21087"/>
                    </a:lnTo>
                    <a:lnTo>
                      <a:pt x="6504" y="21087"/>
                    </a:lnTo>
                    <a:lnTo>
                      <a:pt x="6504" y="20247"/>
                    </a:lnTo>
                    <a:close/>
                    <a:moveTo>
                      <a:pt x="8003" y="20247"/>
                    </a:moveTo>
                    <a:lnTo>
                      <a:pt x="8795" y="20247"/>
                    </a:lnTo>
                    <a:lnTo>
                      <a:pt x="8795" y="21087"/>
                    </a:lnTo>
                    <a:lnTo>
                      <a:pt x="8003" y="21087"/>
                    </a:lnTo>
                    <a:lnTo>
                      <a:pt x="8003" y="20247"/>
                    </a:lnTo>
                    <a:close/>
                    <a:moveTo>
                      <a:pt x="9461" y="20247"/>
                    </a:moveTo>
                    <a:lnTo>
                      <a:pt x="10261" y="20247"/>
                    </a:lnTo>
                    <a:lnTo>
                      <a:pt x="10261" y="21087"/>
                    </a:lnTo>
                    <a:lnTo>
                      <a:pt x="9461" y="21087"/>
                    </a:lnTo>
                    <a:lnTo>
                      <a:pt x="9461" y="20247"/>
                    </a:lnTo>
                    <a:close/>
                    <a:moveTo>
                      <a:pt x="10960" y="20247"/>
                    </a:moveTo>
                    <a:lnTo>
                      <a:pt x="11760" y="20247"/>
                    </a:lnTo>
                    <a:lnTo>
                      <a:pt x="11760" y="21087"/>
                    </a:lnTo>
                    <a:lnTo>
                      <a:pt x="10960" y="21087"/>
                    </a:lnTo>
                    <a:lnTo>
                      <a:pt x="10960" y="20247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217"/>
                <a:endParaRPr sz="2400" dirty="0">
                  <a:solidFill>
                    <a:srgbClr val="27272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Shape 63500">
                <a:extLst>
                  <a:ext uri="{FF2B5EF4-FFF2-40B4-BE49-F238E27FC236}">
                    <a16:creationId xmlns:a16="http://schemas.microsoft.com/office/drawing/2014/main" id="{3A5E2E66-E07E-534B-AD71-A8B8284EDF88}"/>
                  </a:ext>
                </a:extLst>
              </p:cNvPr>
              <p:cNvSpPr/>
              <p:nvPr/>
            </p:nvSpPr>
            <p:spPr>
              <a:xfrm>
                <a:off x="1462720" y="0"/>
                <a:ext cx="764767" cy="1120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03" y="0"/>
                    </a:moveTo>
                    <a:lnTo>
                      <a:pt x="10903" y="21600"/>
                    </a:lnTo>
                    <a:lnTo>
                      <a:pt x="13938" y="21600"/>
                    </a:lnTo>
                    <a:lnTo>
                      <a:pt x="13938" y="0"/>
                    </a:lnTo>
                    <a:lnTo>
                      <a:pt x="10903" y="0"/>
                    </a:lnTo>
                    <a:close/>
                    <a:moveTo>
                      <a:pt x="6882" y="3632"/>
                    </a:moveTo>
                    <a:lnTo>
                      <a:pt x="0" y="7294"/>
                    </a:lnTo>
                    <a:cubicBezTo>
                      <a:pt x="0" y="9002"/>
                      <a:pt x="0" y="10711"/>
                      <a:pt x="0" y="12420"/>
                    </a:cubicBezTo>
                    <a:cubicBezTo>
                      <a:pt x="0" y="15481"/>
                      <a:pt x="0" y="18539"/>
                      <a:pt x="0" y="21600"/>
                    </a:cubicBezTo>
                    <a:lnTo>
                      <a:pt x="5408" y="21600"/>
                    </a:lnTo>
                    <a:lnTo>
                      <a:pt x="5408" y="9690"/>
                    </a:lnTo>
                    <a:lnTo>
                      <a:pt x="6882" y="9690"/>
                    </a:lnTo>
                    <a:lnTo>
                      <a:pt x="6882" y="3632"/>
                    </a:lnTo>
                    <a:close/>
                    <a:moveTo>
                      <a:pt x="4118" y="5933"/>
                    </a:moveTo>
                    <a:lnTo>
                      <a:pt x="5451" y="5933"/>
                    </a:lnTo>
                    <a:lnTo>
                      <a:pt x="5451" y="6850"/>
                    </a:lnTo>
                    <a:lnTo>
                      <a:pt x="4118" y="6850"/>
                    </a:lnTo>
                    <a:lnTo>
                      <a:pt x="4118" y="5933"/>
                    </a:lnTo>
                    <a:close/>
                    <a:moveTo>
                      <a:pt x="1431" y="7671"/>
                    </a:moveTo>
                    <a:lnTo>
                      <a:pt x="2775" y="7671"/>
                    </a:lnTo>
                    <a:lnTo>
                      <a:pt x="2775" y="8581"/>
                    </a:lnTo>
                    <a:lnTo>
                      <a:pt x="1431" y="8581"/>
                    </a:lnTo>
                    <a:lnTo>
                      <a:pt x="1431" y="7671"/>
                    </a:lnTo>
                    <a:close/>
                    <a:moveTo>
                      <a:pt x="4118" y="7671"/>
                    </a:moveTo>
                    <a:lnTo>
                      <a:pt x="5451" y="7671"/>
                    </a:lnTo>
                    <a:lnTo>
                      <a:pt x="5451" y="8581"/>
                    </a:lnTo>
                    <a:lnTo>
                      <a:pt x="4118" y="8581"/>
                    </a:lnTo>
                    <a:lnTo>
                      <a:pt x="4118" y="7671"/>
                    </a:lnTo>
                    <a:close/>
                    <a:moveTo>
                      <a:pt x="5907" y="10016"/>
                    </a:moveTo>
                    <a:lnTo>
                      <a:pt x="5907" y="15741"/>
                    </a:lnTo>
                    <a:lnTo>
                      <a:pt x="5907" y="15875"/>
                    </a:lnTo>
                    <a:lnTo>
                      <a:pt x="5907" y="21600"/>
                    </a:lnTo>
                    <a:lnTo>
                      <a:pt x="10415" y="21600"/>
                    </a:lnTo>
                    <a:lnTo>
                      <a:pt x="10415" y="15875"/>
                    </a:lnTo>
                    <a:lnTo>
                      <a:pt x="10415" y="15741"/>
                    </a:lnTo>
                    <a:lnTo>
                      <a:pt x="10415" y="10016"/>
                    </a:lnTo>
                    <a:lnTo>
                      <a:pt x="5907" y="10016"/>
                    </a:lnTo>
                    <a:close/>
                    <a:moveTo>
                      <a:pt x="6665" y="10452"/>
                    </a:moveTo>
                    <a:lnTo>
                      <a:pt x="7695" y="10452"/>
                    </a:lnTo>
                    <a:lnTo>
                      <a:pt x="7695" y="11155"/>
                    </a:lnTo>
                    <a:lnTo>
                      <a:pt x="6665" y="11155"/>
                    </a:lnTo>
                    <a:lnTo>
                      <a:pt x="6665" y="10452"/>
                    </a:lnTo>
                    <a:close/>
                    <a:moveTo>
                      <a:pt x="8594" y="10452"/>
                    </a:moveTo>
                    <a:lnTo>
                      <a:pt x="9613" y="10452"/>
                    </a:lnTo>
                    <a:lnTo>
                      <a:pt x="9613" y="11155"/>
                    </a:lnTo>
                    <a:lnTo>
                      <a:pt x="8594" y="11155"/>
                    </a:lnTo>
                    <a:lnTo>
                      <a:pt x="8594" y="10452"/>
                    </a:lnTo>
                    <a:close/>
                    <a:moveTo>
                      <a:pt x="14425" y="11333"/>
                    </a:moveTo>
                    <a:lnTo>
                      <a:pt x="14425" y="16407"/>
                    </a:lnTo>
                    <a:lnTo>
                      <a:pt x="14425" y="16533"/>
                    </a:lnTo>
                    <a:lnTo>
                      <a:pt x="14425" y="21600"/>
                    </a:lnTo>
                    <a:lnTo>
                      <a:pt x="17601" y="21600"/>
                    </a:lnTo>
                    <a:lnTo>
                      <a:pt x="18424" y="21600"/>
                    </a:lnTo>
                    <a:lnTo>
                      <a:pt x="21600" y="21600"/>
                    </a:lnTo>
                    <a:lnTo>
                      <a:pt x="21600" y="16533"/>
                    </a:lnTo>
                    <a:lnTo>
                      <a:pt x="21600" y="16407"/>
                    </a:lnTo>
                    <a:lnTo>
                      <a:pt x="21600" y="11333"/>
                    </a:lnTo>
                    <a:lnTo>
                      <a:pt x="18424" y="11333"/>
                    </a:lnTo>
                    <a:lnTo>
                      <a:pt x="17601" y="11333"/>
                    </a:lnTo>
                    <a:lnTo>
                      <a:pt x="14425" y="11333"/>
                    </a:lnTo>
                    <a:close/>
                    <a:moveTo>
                      <a:pt x="15097" y="11725"/>
                    </a:moveTo>
                    <a:lnTo>
                      <a:pt x="16008" y="11725"/>
                    </a:lnTo>
                    <a:lnTo>
                      <a:pt x="16008" y="12346"/>
                    </a:lnTo>
                    <a:lnTo>
                      <a:pt x="15097" y="12346"/>
                    </a:lnTo>
                    <a:lnTo>
                      <a:pt x="15097" y="11725"/>
                    </a:lnTo>
                    <a:close/>
                    <a:moveTo>
                      <a:pt x="16810" y="11725"/>
                    </a:moveTo>
                    <a:lnTo>
                      <a:pt x="17601" y="11725"/>
                    </a:lnTo>
                    <a:lnTo>
                      <a:pt x="17601" y="12346"/>
                    </a:lnTo>
                    <a:lnTo>
                      <a:pt x="16810" y="12346"/>
                    </a:lnTo>
                    <a:lnTo>
                      <a:pt x="16810" y="11725"/>
                    </a:lnTo>
                    <a:close/>
                    <a:moveTo>
                      <a:pt x="18424" y="11725"/>
                    </a:moveTo>
                    <a:lnTo>
                      <a:pt x="19183" y="11725"/>
                    </a:lnTo>
                    <a:lnTo>
                      <a:pt x="19183" y="12346"/>
                    </a:lnTo>
                    <a:lnTo>
                      <a:pt x="18424" y="12346"/>
                    </a:lnTo>
                    <a:lnTo>
                      <a:pt x="18424" y="11725"/>
                    </a:lnTo>
                    <a:close/>
                    <a:moveTo>
                      <a:pt x="19985" y="11725"/>
                    </a:moveTo>
                    <a:lnTo>
                      <a:pt x="20885" y="11725"/>
                    </a:lnTo>
                    <a:lnTo>
                      <a:pt x="20885" y="12346"/>
                    </a:lnTo>
                    <a:lnTo>
                      <a:pt x="19985" y="12346"/>
                    </a:lnTo>
                    <a:lnTo>
                      <a:pt x="19985" y="11725"/>
                    </a:lnTo>
                    <a:close/>
                    <a:moveTo>
                      <a:pt x="6665" y="11880"/>
                    </a:moveTo>
                    <a:lnTo>
                      <a:pt x="7695" y="11880"/>
                    </a:lnTo>
                    <a:lnTo>
                      <a:pt x="7695" y="12583"/>
                    </a:lnTo>
                    <a:lnTo>
                      <a:pt x="6665" y="12583"/>
                    </a:lnTo>
                    <a:lnTo>
                      <a:pt x="6665" y="11880"/>
                    </a:lnTo>
                    <a:close/>
                    <a:moveTo>
                      <a:pt x="8594" y="11880"/>
                    </a:moveTo>
                    <a:lnTo>
                      <a:pt x="9613" y="11880"/>
                    </a:lnTo>
                    <a:lnTo>
                      <a:pt x="9613" y="12583"/>
                    </a:lnTo>
                    <a:lnTo>
                      <a:pt x="8594" y="12583"/>
                    </a:lnTo>
                    <a:lnTo>
                      <a:pt x="8594" y="11880"/>
                    </a:lnTo>
                    <a:close/>
                    <a:moveTo>
                      <a:pt x="15097" y="12990"/>
                    </a:moveTo>
                    <a:lnTo>
                      <a:pt x="16008" y="12990"/>
                    </a:lnTo>
                    <a:lnTo>
                      <a:pt x="16008" y="13611"/>
                    </a:lnTo>
                    <a:lnTo>
                      <a:pt x="15097" y="13611"/>
                    </a:lnTo>
                    <a:lnTo>
                      <a:pt x="15097" y="12990"/>
                    </a:lnTo>
                    <a:close/>
                    <a:moveTo>
                      <a:pt x="16810" y="12990"/>
                    </a:moveTo>
                    <a:lnTo>
                      <a:pt x="17601" y="12990"/>
                    </a:lnTo>
                    <a:lnTo>
                      <a:pt x="17601" y="13611"/>
                    </a:lnTo>
                    <a:lnTo>
                      <a:pt x="16810" y="13611"/>
                    </a:lnTo>
                    <a:lnTo>
                      <a:pt x="16810" y="12990"/>
                    </a:lnTo>
                    <a:close/>
                    <a:moveTo>
                      <a:pt x="18424" y="12990"/>
                    </a:moveTo>
                    <a:lnTo>
                      <a:pt x="19183" y="12990"/>
                    </a:lnTo>
                    <a:lnTo>
                      <a:pt x="19183" y="13611"/>
                    </a:lnTo>
                    <a:lnTo>
                      <a:pt x="18424" y="13611"/>
                    </a:lnTo>
                    <a:lnTo>
                      <a:pt x="18424" y="12990"/>
                    </a:lnTo>
                    <a:close/>
                    <a:moveTo>
                      <a:pt x="19985" y="12990"/>
                    </a:moveTo>
                    <a:lnTo>
                      <a:pt x="20885" y="12990"/>
                    </a:lnTo>
                    <a:lnTo>
                      <a:pt x="20885" y="13611"/>
                    </a:lnTo>
                    <a:lnTo>
                      <a:pt x="19985" y="13611"/>
                    </a:lnTo>
                    <a:lnTo>
                      <a:pt x="19985" y="12990"/>
                    </a:lnTo>
                    <a:close/>
                    <a:moveTo>
                      <a:pt x="6665" y="13315"/>
                    </a:moveTo>
                    <a:lnTo>
                      <a:pt x="7695" y="13315"/>
                    </a:lnTo>
                    <a:lnTo>
                      <a:pt x="7695" y="14018"/>
                    </a:lnTo>
                    <a:lnTo>
                      <a:pt x="6665" y="14018"/>
                    </a:lnTo>
                    <a:lnTo>
                      <a:pt x="6665" y="13315"/>
                    </a:lnTo>
                    <a:close/>
                    <a:moveTo>
                      <a:pt x="8594" y="13315"/>
                    </a:moveTo>
                    <a:lnTo>
                      <a:pt x="9613" y="13315"/>
                    </a:lnTo>
                    <a:lnTo>
                      <a:pt x="9613" y="14018"/>
                    </a:lnTo>
                    <a:lnTo>
                      <a:pt x="8594" y="14018"/>
                    </a:lnTo>
                    <a:lnTo>
                      <a:pt x="8594" y="13315"/>
                    </a:lnTo>
                    <a:close/>
                    <a:moveTo>
                      <a:pt x="15097" y="14255"/>
                    </a:moveTo>
                    <a:lnTo>
                      <a:pt x="16008" y="14255"/>
                    </a:lnTo>
                    <a:lnTo>
                      <a:pt x="16008" y="14883"/>
                    </a:lnTo>
                    <a:lnTo>
                      <a:pt x="15097" y="14883"/>
                    </a:lnTo>
                    <a:lnTo>
                      <a:pt x="15097" y="14255"/>
                    </a:lnTo>
                    <a:close/>
                    <a:moveTo>
                      <a:pt x="16810" y="14255"/>
                    </a:moveTo>
                    <a:lnTo>
                      <a:pt x="17601" y="14255"/>
                    </a:lnTo>
                    <a:lnTo>
                      <a:pt x="17601" y="14883"/>
                    </a:lnTo>
                    <a:lnTo>
                      <a:pt x="16810" y="14883"/>
                    </a:lnTo>
                    <a:lnTo>
                      <a:pt x="16810" y="14255"/>
                    </a:lnTo>
                    <a:close/>
                    <a:moveTo>
                      <a:pt x="18424" y="14255"/>
                    </a:moveTo>
                    <a:lnTo>
                      <a:pt x="19183" y="14255"/>
                    </a:lnTo>
                    <a:lnTo>
                      <a:pt x="19183" y="14883"/>
                    </a:lnTo>
                    <a:lnTo>
                      <a:pt x="18424" y="14883"/>
                    </a:lnTo>
                    <a:lnTo>
                      <a:pt x="18424" y="14255"/>
                    </a:lnTo>
                    <a:close/>
                    <a:moveTo>
                      <a:pt x="19985" y="14255"/>
                    </a:moveTo>
                    <a:lnTo>
                      <a:pt x="20885" y="14255"/>
                    </a:lnTo>
                    <a:lnTo>
                      <a:pt x="20885" y="14883"/>
                    </a:lnTo>
                    <a:lnTo>
                      <a:pt x="19985" y="14883"/>
                    </a:lnTo>
                    <a:lnTo>
                      <a:pt x="19985" y="14255"/>
                    </a:lnTo>
                    <a:close/>
                    <a:moveTo>
                      <a:pt x="6665" y="14750"/>
                    </a:moveTo>
                    <a:lnTo>
                      <a:pt x="7695" y="14750"/>
                    </a:lnTo>
                    <a:lnTo>
                      <a:pt x="7695" y="15445"/>
                    </a:lnTo>
                    <a:lnTo>
                      <a:pt x="6665" y="15445"/>
                    </a:lnTo>
                    <a:lnTo>
                      <a:pt x="6665" y="14750"/>
                    </a:lnTo>
                    <a:close/>
                    <a:moveTo>
                      <a:pt x="8594" y="14750"/>
                    </a:moveTo>
                    <a:lnTo>
                      <a:pt x="9613" y="14750"/>
                    </a:lnTo>
                    <a:lnTo>
                      <a:pt x="9613" y="15445"/>
                    </a:lnTo>
                    <a:lnTo>
                      <a:pt x="8594" y="15445"/>
                    </a:lnTo>
                    <a:lnTo>
                      <a:pt x="8594" y="14750"/>
                    </a:lnTo>
                    <a:close/>
                    <a:moveTo>
                      <a:pt x="15097" y="15527"/>
                    </a:moveTo>
                    <a:lnTo>
                      <a:pt x="16008" y="15527"/>
                    </a:lnTo>
                    <a:lnTo>
                      <a:pt x="16008" y="16148"/>
                    </a:lnTo>
                    <a:lnTo>
                      <a:pt x="15097" y="16148"/>
                    </a:lnTo>
                    <a:lnTo>
                      <a:pt x="15097" y="15527"/>
                    </a:lnTo>
                    <a:close/>
                    <a:moveTo>
                      <a:pt x="16810" y="15527"/>
                    </a:moveTo>
                    <a:lnTo>
                      <a:pt x="17601" y="15527"/>
                    </a:lnTo>
                    <a:lnTo>
                      <a:pt x="17601" y="16148"/>
                    </a:lnTo>
                    <a:lnTo>
                      <a:pt x="16810" y="16148"/>
                    </a:lnTo>
                    <a:lnTo>
                      <a:pt x="16810" y="15527"/>
                    </a:lnTo>
                    <a:close/>
                    <a:moveTo>
                      <a:pt x="18424" y="15527"/>
                    </a:moveTo>
                    <a:lnTo>
                      <a:pt x="19183" y="15527"/>
                    </a:lnTo>
                    <a:lnTo>
                      <a:pt x="19183" y="16148"/>
                    </a:lnTo>
                    <a:lnTo>
                      <a:pt x="18424" y="16148"/>
                    </a:lnTo>
                    <a:lnTo>
                      <a:pt x="18424" y="15527"/>
                    </a:lnTo>
                    <a:close/>
                    <a:moveTo>
                      <a:pt x="19985" y="15527"/>
                    </a:moveTo>
                    <a:lnTo>
                      <a:pt x="20885" y="15527"/>
                    </a:lnTo>
                    <a:lnTo>
                      <a:pt x="20885" y="16148"/>
                    </a:lnTo>
                    <a:lnTo>
                      <a:pt x="19985" y="16148"/>
                    </a:lnTo>
                    <a:lnTo>
                      <a:pt x="19985" y="15527"/>
                    </a:lnTo>
                    <a:close/>
                    <a:moveTo>
                      <a:pt x="6665" y="16178"/>
                    </a:moveTo>
                    <a:lnTo>
                      <a:pt x="7695" y="16178"/>
                    </a:lnTo>
                    <a:lnTo>
                      <a:pt x="7695" y="16873"/>
                    </a:lnTo>
                    <a:lnTo>
                      <a:pt x="6665" y="16873"/>
                    </a:lnTo>
                    <a:lnTo>
                      <a:pt x="6665" y="16178"/>
                    </a:lnTo>
                    <a:close/>
                    <a:moveTo>
                      <a:pt x="8594" y="16178"/>
                    </a:moveTo>
                    <a:lnTo>
                      <a:pt x="9613" y="16178"/>
                    </a:lnTo>
                    <a:lnTo>
                      <a:pt x="9613" y="16873"/>
                    </a:lnTo>
                    <a:lnTo>
                      <a:pt x="8594" y="16873"/>
                    </a:lnTo>
                    <a:lnTo>
                      <a:pt x="8594" y="16178"/>
                    </a:lnTo>
                    <a:close/>
                    <a:moveTo>
                      <a:pt x="15097" y="16792"/>
                    </a:moveTo>
                    <a:lnTo>
                      <a:pt x="16008" y="16792"/>
                    </a:lnTo>
                    <a:lnTo>
                      <a:pt x="16008" y="17413"/>
                    </a:lnTo>
                    <a:lnTo>
                      <a:pt x="15097" y="17413"/>
                    </a:lnTo>
                    <a:lnTo>
                      <a:pt x="15097" y="16792"/>
                    </a:lnTo>
                    <a:close/>
                    <a:moveTo>
                      <a:pt x="16810" y="16792"/>
                    </a:moveTo>
                    <a:lnTo>
                      <a:pt x="17601" y="16792"/>
                    </a:lnTo>
                    <a:lnTo>
                      <a:pt x="17601" y="17413"/>
                    </a:lnTo>
                    <a:lnTo>
                      <a:pt x="16810" y="17413"/>
                    </a:lnTo>
                    <a:lnTo>
                      <a:pt x="16810" y="16792"/>
                    </a:lnTo>
                    <a:close/>
                    <a:moveTo>
                      <a:pt x="18424" y="16792"/>
                    </a:moveTo>
                    <a:lnTo>
                      <a:pt x="19183" y="16792"/>
                    </a:lnTo>
                    <a:lnTo>
                      <a:pt x="19183" y="17413"/>
                    </a:lnTo>
                    <a:lnTo>
                      <a:pt x="18424" y="17413"/>
                    </a:lnTo>
                    <a:lnTo>
                      <a:pt x="18424" y="16792"/>
                    </a:lnTo>
                    <a:close/>
                    <a:moveTo>
                      <a:pt x="19985" y="16792"/>
                    </a:moveTo>
                    <a:lnTo>
                      <a:pt x="20885" y="16792"/>
                    </a:lnTo>
                    <a:lnTo>
                      <a:pt x="20885" y="17413"/>
                    </a:lnTo>
                    <a:lnTo>
                      <a:pt x="19985" y="17413"/>
                    </a:lnTo>
                    <a:lnTo>
                      <a:pt x="19985" y="16792"/>
                    </a:lnTo>
                    <a:close/>
                    <a:moveTo>
                      <a:pt x="6665" y="17605"/>
                    </a:moveTo>
                    <a:lnTo>
                      <a:pt x="7695" y="17605"/>
                    </a:lnTo>
                    <a:lnTo>
                      <a:pt x="7695" y="18301"/>
                    </a:lnTo>
                    <a:lnTo>
                      <a:pt x="6665" y="18301"/>
                    </a:lnTo>
                    <a:lnTo>
                      <a:pt x="6665" y="17605"/>
                    </a:lnTo>
                    <a:close/>
                    <a:moveTo>
                      <a:pt x="8594" y="17605"/>
                    </a:moveTo>
                    <a:lnTo>
                      <a:pt x="9613" y="17605"/>
                    </a:lnTo>
                    <a:lnTo>
                      <a:pt x="9613" y="18301"/>
                    </a:lnTo>
                    <a:lnTo>
                      <a:pt x="8594" y="18301"/>
                    </a:lnTo>
                    <a:lnTo>
                      <a:pt x="8594" y="17605"/>
                    </a:lnTo>
                    <a:close/>
                    <a:moveTo>
                      <a:pt x="15097" y="18064"/>
                    </a:moveTo>
                    <a:lnTo>
                      <a:pt x="16008" y="18064"/>
                    </a:lnTo>
                    <a:lnTo>
                      <a:pt x="16008" y="18678"/>
                    </a:lnTo>
                    <a:lnTo>
                      <a:pt x="15097" y="18678"/>
                    </a:lnTo>
                    <a:lnTo>
                      <a:pt x="15097" y="18064"/>
                    </a:lnTo>
                    <a:close/>
                    <a:moveTo>
                      <a:pt x="16810" y="18064"/>
                    </a:moveTo>
                    <a:lnTo>
                      <a:pt x="17601" y="18064"/>
                    </a:lnTo>
                    <a:lnTo>
                      <a:pt x="17601" y="18678"/>
                    </a:lnTo>
                    <a:lnTo>
                      <a:pt x="16810" y="18678"/>
                    </a:lnTo>
                    <a:lnTo>
                      <a:pt x="16810" y="18064"/>
                    </a:lnTo>
                    <a:close/>
                    <a:moveTo>
                      <a:pt x="18424" y="18064"/>
                    </a:moveTo>
                    <a:lnTo>
                      <a:pt x="19183" y="18064"/>
                    </a:lnTo>
                    <a:lnTo>
                      <a:pt x="19183" y="18678"/>
                    </a:lnTo>
                    <a:lnTo>
                      <a:pt x="18424" y="18678"/>
                    </a:lnTo>
                    <a:lnTo>
                      <a:pt x="18424" y="18064"/>
                    </a:lnTo>
                    <a:close/>
                    <a:moveTo>
                      <a:pt x="19985" y="18064"/>
                    </a:moveTo>
                    <a:lnTo>
                      <a:pt x="20885" y="18064"/>
                    </a:lnTo>
                    <a:lnTo>
                      <a:pt x="20885" y="18678"/>
                    </a:lnTo>
                    <a:lnTo>
                      <a:pt x="19985" y="18678"/>
                    </a:lnTo>
                    <a:lnTo>
                      <a:pt x="19985" y="18064"/>
                    </a:lnTo>
                    <a:close/>
                    <a:moveTo>
                      <a:pt x="6665" y="19033"/>
                    </a:moveTo>
                    <a:lnTo>
                      <a:pt x="7695" y="19033"/>
                    </a:lnTo>
                    <a:lnTo>
                      <a:pt x="7695" y="19736"/>
                    </a:lnTo>
                    <a:lnTo>
                      <a:pt x="6665" y="19736"/>
                    </a:lnTo>
                    <a:lnTo>
                      <a:pt x="6665" y="19033"/>
                    </a:lnTo>
                    <a:close/>
                    <a:moveTo>
                      <a:pt x="8594" y="19033"/>
                    </a:moveTo>
                    <a:lnTo>
                      <a:pt x="9613" y="19033"/>
                    </a:lnTo>
                    <a:lnTo>
                      <a:pt x="9613" y="19736"/>
                    </a:lnTo>
                    <a:lnTo>
                      <a:pt x="8594" y="19736"/>
                    </a:lnTo>
                    <a:lnTo>
                      <a:pt x="8594" y="19033"/>
                    </a:lnTo>
                    <a:close/>
                    <a:moveTo>
                      <a:pt x="15097" y="19329"/>
                    </a:moveTo>
                    <a:lnTo>
                      <a:pt x="16008" y="19329"/>
                    </a:lnTo>
                    <a:lnTo>
                      <a:pt x="16008" y="19950"/>
                    </a:lnTo>
                    <a:lnTo>
                      <a:pt x="15097" y="19950"/>
                    </a:lnTo>
                    <a:lnTo>
                      <a:pt x="15097" y="19329"/>
                    </a:lnTo>
                    <a:close/>
                    <a:moveTo>
                      <a:pt x="16810" y="19329"/>
                    </a:moveTo>
                    <a:lnTo>
                      <a:pt x="17601" y="19329"/>
                    </a:lnTo>
                    <a:lnTo>
                      <a:pt x="17601" y="19950"/>
                    </a:lnTo>
                    <a:lnTo>
                      <a:pt x="16810" y="19950"/>
                    </a:lnTo>
                    <a:lnTo>
                      <a:pt x="16810" y="19329"/>
                    </a:lnTo>
                    <a:close/>
                    <a:moveTo>
                      <a:pt x="18424" y="19329"/>
                    </a:moveTo>
                    <a:lnTo>
                      <a:pt x="19183" y="19329"/>
                    </a:lnTo>
                    <a:lnTo>
                      <a:pt x="19183" y="19950"/>
                    </a:lnTo>
                    <a:lnTo>
                      <a:pt x="18424" y="19950"/>
                    </a:lnTo>
                    <a:lnTo>
                      <a:pt x="18424" y="19329"/>
                    </a:lnTo>
                    <a:close/>
                    <a:moveTo>
                      <a:pt x="19985" y="19329"/>
                    </a:moveTo>
                    <a:lnTo>
                      <a:pt x="20885" y="19329"/>
                    </a:lnTo>
                    <a:lnTo>
                      <a:pt x="20885" y="19950"/>
                    </a:lnTo>
                    <a:lnTo>
                      <a:pt x="19985" y="19950"/>
                    </a:lnTo>
                    <a:lnTo>
                      <a:pt x="19985" y="19329"/>
                    </a:lnTo>
                    <a:close/>
                    <a:moveTo>
                      <a:pt x="6665" y="20468"/>
                    </a:moveTo>
                    <a:lnTo>
                      <a:pt x="7695" y="20468"/>
                    </a:lnTo>
                    <a:lnTo>
                      <a:pt x="7695" y="21171"/>
                    </a:lnTo>
                    <a:lnTo>
                      <a:pt x="6665" y="21171"/>
                    </a:lnTo>
                    <a:lnTo>
                      <a:pt x="6665" y="20468"/>
                    </a:lnTo>
                    <a:close/>
                    <a:moveTo>
                      <a:pt x="8594" y="20468"/>
                    </a:moveTo>
                    <a:lnTo>
                      <a:pt x="9613" y="20468"/>
                    </a:lnTo>
                    <a:lnTo>
                      <a:pt x="9613" y="21171"/>
                    </a:lnTo>
                    <a:lnTo>
                      <a:pt x="8594" y="21171"/>
                    </a:lnTo>
                    <a:lnTo>
                      <a:pt x="8594" y="20468"/>
                    </a:lnTo>
                    <a:close/>
                    <a:moveTo>
                      <a:pt x="15097" y="20594"/>
                    </a:moveTo>
                    <a:lnTo>
                      <a:pt x="16008" y="20594"/>
                    </a:lnTo>
                    <a:lnTo>
                      <a:pt x="16008" y="21215"/>
                    </a:lnTo>
                    <a:lnTo>
                      <a:pt x="15097" y="21215"/>
                    </a:lnTo>
                    <a:lnTo>
                      <a:pt x="15097" y="20594"/>
                    </a:lnTo>
                    <a:close/>
                    <a:moveTo>
                      <a:pt x="16810" y="20594"/>
                    </a:moveTo>
                    <a:lnTo>
                      <a:pt x="17601" y="20594"/>
                    </a:lnTo>
                    <a:lnTo>
                      <a:pt x="17601" y="21215"/>
                    </a:lnTo>
                    <a:lnTo>
                      <a:pt x="16810" y="21215"/>
                    </a:lnTo>
                    <a:lnTo>
                      <a:pt x="16810" y="20594"/>
                    </a:lnTo>
                    <a:close/>
                    <a:moveTo>
                      <a:pt x="18424" y="20594"/>
                    </a:moveTo>
                    <a:lnTo>
                      <a:pt x="19183" y="20594"/>
                    </a:lnTo>
                    <a:lnTo>
                      <a:pt x="19183" y="21215"/>
                    </a:lnTo>
                    <a:lnTo>
                      <a:pt x="18424" y="21215"/>
                    </a:lnTo>
                    <a:lnTo>
                      <a:pt x="18424" y="20594"/>
                    </a:lnTo>
                    <a:close/>
                    <a:moveTo>
                      <a:pt x="19985" y="20594"/>
                    </a:moveTo>
                    <a:lnTo>
                      <a:pt x="20885" y="20594"/>
                    </a:lnTo>
                    <a:lnTo>
                      <a:pt x="20885" y="21215"/>
                    </a:lnTo>
                    <a:lnTo>
                      <a:pt x="19985" y="21215"/>
                    </a:lnTo>
                    <a:lnTo>
                      <a:pt x="19985" y="20594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217"/>
                <a:endParaRPr sz="2400" dirty="0">
                  <a:solidFill>
                    <a:srgbClr val="27272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Shape 63501">
                <a:extLst>
                  <a:ext uri="{FF2B5EF4-FFF2-40B4-BE49-F238E27FC236}">
                    <a16:creationId xmlns:a16="http://schemas.microsoft.com/office/drawing/2014/main" id="{B578D2AD-6FEC-9445-AC99-019977158D3C}"/>
                  </a:ext>
                </a:extLst>
              </p:cNvPr>
              <p:cNvSpPr/>
              <p:nvPr/>
            </p:nvSpPr>
            <p:spPr>
              <a:xfrm rot="1800000">
                <a:off x="2612165" y="649551"/>
                <a:ext cx="629695" cy="788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43" y="0"/>
                    </a:moveTo>
                    <a:lnTo>
                      <a:pt x="10543" y="21600"/>
                    </a:lnTo>
                    <a:lnTo>
                      <a:pt x="14229" y="21600"/>
                    </a:lnTo>
                    <a:lnTo>
                      <a:pt x="14229" y="0"/>
                    </a:lnTo>
                    <a:lnTo>
                      <a:pt x="10543" y="0"/>
                    </a:lnTo>
                    <a:close/>
                    <a:moveTo>
                      <a:pt x="14821" y="4206"/>
                    </a:moveTo>
                    <a:lnTo>
                      <a:pt x="14821" y="10800"/>
                    </a:lnTo>
                    <a:lnTo>
                      <a:pt x="19665" y="10800"/>
                    </a:lnTo>
                    <a:lnTo>
                      <a:pt x="19665" y="4206"/>
                    </a:lnTo>
                    <a:lnTo>
                      <a:pt x="14821" y="4206"/>
                    </a:lnTo>
                    <a:close/>
                    <a:moveTo>
                      <a:pt x="0" y="4932"/>
                    </a:moveTo>
                    <a:lnTo>
                      <a:pt x="0" y="21600"/>
                    </a:lnTo>
                    <a:lnTo>
                      <a:pt x="4410" y="21600"/>
                    </a:lnTo>
                    <a:lnTo>
                      <a:pt x="5555" y="21600"/>
                    </a:lnTo>
                    <a:lnTo>
                      <a:pt x="9951" y="21600"/>
                    </a:lnTo>
                    <a:lnTo>
                      <a:pt x="9951" y="4932"/>
                    </a:lnTo>
                    <a:lnTo>
                      <a:pt x="5555" y="4932"/>
                    </a:lnTo>
                    <a:lnTo>
                      <a:pt x="4410" y="4932"/>
                    </a:lnTo>
                    <a:lnTo>
                      <a:pt x="0" y="4932"/>
                    </a:lnTo>
                    <a:close/>
                    <a:moveTo>
                      <a:pt x="948" y="5563"/>
                    </a:moveTo>
                    <a:lnTo>
                      <a:pt x="2198" y="5563"/>
                    </a:lnTo>
                    <a:lnTo>
                      <a:pt x="2198" y="6573"/>
                    </a:lnTo>
                    <a:lnTo>
                      <a:pt x="948" y="6573"/>
                    </a:lnTo>
                    <a:lnTo>
                      <a:pt x="948" y="5563"/>
                    </a:lnTo>
                    <a:close/>
                    <a:moveTo>
                      <a:pt x="3304" y="5563"/>
                    </a:moveTo>
                    <a:lnTo>
                      <a:pt x="4410" y="5563"/>
                    </a:lnTo>
                    <a:lnTo>
                      <a:pt x="4410" y="6573"/>
                    </a:lnTo>
                    <a:lnTo>
                      <a:pt x="3304" y="6573"/>
                    </a:lnTo>
                    <a:lnTo>
                      <a:pt x="3304" y="5563"/>
                    </a:lnTo>
                    <a:close/>
                    <a:moveTo>
                      <a:pt x="5555" y="5563"/>
                    </a:moveTo>
                    <a:lnTo>
                      <a:pt x="6608" y="5563"/>
                    </a:lnTo>
                    <a:lnTo>
                      <a:pt x="6608" y="6573"/>
                    </a:lnTo>
                    <a:lnTo>
                      <a:pt x="5555" y="6573"/>
                    </a:lnTo>
                    <a:lnTo>
                      <a:pt x="5555" y="5563"/>
                    </a:lnTo>
                    <a:close/>
                    <a:moveTo>
                      <a:pt x="7713" y="5563"/>
                    </a:moveTo>
                    <a:lnTo>
                      <a:pt x="8977" y="5563"/>
                    </a:lnTo>
                    <a:lnTo>
                      <a:pt x="8977" y="6573"/>
                    </a:lnTo>
                    <a:lnTo>
                      <a:pt x="7713" y="6573"/>
                    </a:lnTo>
                    <a:lnTo>
                      <a:pt x="7713" y="5563"/>
                    </a:lnTo>
                    <a:close/>
                    <a:moveTo>
                      <a:pt x="948" y="7614"/>
                    </a:moveTo>
                    <a:lnTo>
                      <a:pt x="2198" y="7614"/>
                    </a:lnTo>
                    <a:lnTo>
                      <a:pt x="2198" y="8623"/>
                    </a:lnTo>
                    <a:lnTo>
                      <a:pt x="948" y="8623"/>
                    </a:lnTo>
                    <a:lnTo>
                      <a:pt x="948" y="7614"/>
                    </a:lnTo>
                    <a:close/>
                    <a:moveTo>
                      <a:pt x="3304" y="7614"/>
                    </a:moveTo>
                    <a:lnTo>
                      <a:pt x="4410" y="7614"/>
                    </a:lnTo>
                    <a:lnTo>
                      <a:pt x="4410" y="8623"/>
                    </a:lnTo>
                    <a:lnTo>
                      <a:pt x="3304" y="8623"/>
                    </a:lnTo>
                    <a:lnTo>
                      <a:pt x="3304" y="7614"/>
                    </a:lnTo>
                    <a:close/>
                    <a:moveTo>
                      <a:pt x="5555" y="7614"/>
                    </a:moveTo>
                    <a:lnTo>
                      <a:pt x="6608" y="7614"/>
                    </a:lnTo>
                    <a:lnTo>
                      <a:pt x="6608" y="8623"/>
                    </a:lnTo>
                    <a:lnTo>
                      <a:pt x="5555" y="8623"/>
                    </a:lnTo>
                    <a:lnTo>
                      <a:pt x="5555" y="7614"/>
                    </a:lnTo>
                    <a:close/>
                    <a:moveTo>
                      <a:pt x="7713" y="7614"/>
                    </a:moveTo>
                    <a:lnTo>
                      <a:pt x="8977" y="7614"/>
                    </a:lnTo>
                    <a:lnTo>
                      <a:pt x="8977" y="8623"/>
                    </a:lnTo>
                    <a:lnTo>
                      <a:pt x="7713" y="8623"/>
                    </a:lnTo>
                    <a:lnTo>
                      <a:pt x="7713" y="7614"/>
                    </a:lnTo>
                    <a:close/>
                    <a:moveTo>
                      <a:pt x="14821" y="11263"/>
                    </a:moveTo>
                    <a:lnTo>
                      <a:pt x="14821" y="21600"/>
                    </a:lnTo>
                    <a:lnTo>
                      <a:pt x="21600" y="21600"/>
                    </a:lnTo>
                    <a:lnTo>
                      <a:pt x="21600" y="11263"/>
                    </a:lnTo>
                    <a:lnTo>
                      <a:pt x="14821" y="11263"/>
                    </a:lnTo>
                    <a:close/>
                    <a:moveTo>
                      <a:pt x="16006" y="12125"/>
                    </a:moveTo>
                    <a:lnTo>
                      <a:pt x="17533" y="12125"/>
                    </a:lnTo>
                    <a:lnTo>
                      <a:pt x="17533" y="13345"/>
                    </a:lnTo>
                    <a:lnTo>
                      <a:pt x="16006" y="13345"/>
                    </a:lnTo>
                    <a:lnTo>
                      <a:pt x="16006" y="12125"/>
                    </a:lnTo>
                    <a:close/>
                    <a:moveTo>
                      <a:pt x="18875" y="12125"/>
                    </a:moveTo>
                    <a:lnTo>
                      <a:pt x="20402" y="12125"/>
                    </a:lnTo>
                    <a:lnTo>
                      <a:pt x="20402" y="13345"/>
                    </a:lnTo>
                    <a:lnTo>
                      <a:pt x="18875" y="13345"/>
                    </a:lnTo>
                    <a:lnTo>
                      <a:pt x="18875" y="12125"/>
                    </a:lnTo>
                    <a:close/>
                    <a:moveTo>
                      <a:pt x="16006" y="14617"/>
                    </a:moveTo>
                    <a:lnTo>
                      <a:pt x="17533" y="14617"/>
                    </a:lnTo>
                    <a:lnTo>
                      <a:pt x="17533" y="15848"/>
                    </a:lnTo>
                    <a:lnTo>
                      <a:pt x="16006" y="15848"/>
                    </a:lnTo>
                    <a:lnTo>
                      <a:pt x="16006" y="14617"/>
                    </a:lnTo>
                    <a:close/>
                    <a:moveTo>
                      <a:pt x="18875" y="14617"/>
                    </a:moveTo>
                    <a:lnTo>
                      <a:pt x="20402" y="14617"/>
                    </a:lnTo>
                    <a:lnTo>
                      <a:pt x="20402" y="15848"/>
                    </a:lnTo>
                    <a:lnTo>
                      <a:pt x="18875" y="15848"/>
                    </a:lnTo>
                    <a:lnTo>
                      <a:pt x="18875" y="14617"/>
                    </a:lnTo>
                    <a:close/>
                    <a:moveTo>
                      <a:pt x="16006" y="17120"/>
                    </a:moveTo>
                    <a:lnTo>
                      <a:pt x="17533" y="17120"/>
                    </a:lnTo>
                    <a:lnTo>
                      <a:pt x="17533" y="18351"/>
                    </a:lnTo>
                    <a:lnTo>
                      <a:pt x="16006" y="18351"/>
                    </a:lnTo>
                    <a:lnTo>
                      <a:pt x="16006" y="17120"/>
                    </a:lnTo>
                    <a:close/>
                    <a:moveTo>
                      <a:pt x="18875" y="17120"/>
                    </a:moveTo>
                    <a:lnTo>
                      <a:pt x="20402" y="17120"/>
                    </a:lnTo>
                    <a:lnTo>
                      <a:pt x="20402" y="18351"/>
                    </a:lnTo>
                    <a:lnTo>
                      <a:pt x="18875" y="18351"/>
                    </a:lnTo>
                    <a:lnTo>
                      <a:pt x="18875" y="17120"/>
                    </a:lnTo>
                    <a:close/>
                    <a:moveTo>
                      <a:pt x="16006" y="19623"/>
                    </a:moveTo>
                    <a:lnTo>
                      <a:pt x="17533" y="19623"/>
                    </a:lnTo>
                    <a:lnTo>
                      <a:pt x="17533" y="20843"/>
                    </a:lnTo>
                    <a:lnTo>
                      <a:pt x="16006" y="20843"/>
                    </a:lnTo>
                    <a:lnTo>
                      <a:pt x="16006" y="19623"/>
                    </a:lnTo>
                    <a:close/>
                    <a:moveTo>
                      <a:pt x="18875" y="19623"/>
                    </a:moveTo>
                    <a:lnTo>
                      <a:pt x="20402" y="19623"/>
                    </a:lnTo>
                    <a:lnTo>
                      <a:pt x="20402" y="20843"/>
                    </a:lnTo>
                    <a:lnTo>
                      <a:pt x="18875" y="20843"/>
                    </a:lnTo>
                    <a:lnTo>
                      <a:pt x="18875" y="19623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217"/>
                <a:endParaRPr sz="2400" dirty="0">
                  <a:solidFill>
                    <a:srgbClr val="272727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63505">
              <a:extLst>
                <a:ext uri="{FF2B5EF4-FFF2-40B4-BE49-F238E27FC236}">
                  <a16:creationId xmlns:a16="http://schemas.microsoft.com/office/drawing/2014/main" id="{8C756D80-DD50-1D44-B746-78FC7703F99F}"/>
                </a:ext>
              </a:extLst>
            </p:cNvPr>
            <p:cNvGrpSpPr/>
            <p:nvPr/>
          </p:nvGrpSpPr>
          <p:grpSpPr>
            <a:xfrm>
              <a:off x="310187" y="1055901"/>
              <a:ext cx="3077510" cy="3072828"/>
              <a:chOff x="0" y="0"/>
              <a:chExt cx="3077508" cy="3072827"/>
            </a:xfrm>
          </p:grpSpPr>
          <p:sp>
            <p:nvSpPr>
              <p:cNvPr id="24" name="Shape 63503">
                <a:extLst>
                  <a:ext uri="{FF2B5EF4-FFF2-40B4-BE49-F238E27FC236}">
                    <a16:creationId xmlns:a16="http://schemas.microsoft.com/office/drawing/2014/main" id="{3D60A50C-9F14-C24C-AE61-B952B52B8CEB}"/>
                  </a:ext>
                </a:extLst>
              </p:cNvPr>
              <p:cNvSpPr/>
              <p:nvPr/>
            </p:nvSpPr>
            <p:spPr>
              <a:xfrm>
                <a:off x="0" y="0"/>
                <a:ext cx="3069807" cy="3072828"/>
              </a:xfrm>
              <a:prstGeom prst="ellipse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defTabSz="914217">
                  <a:defRPr>
                    <a:solidFill>
                      <a:srgbClr val="4C4C4C"/>
                    </a:solidFill>
                  </a:defRPr>
                </a:pPr>
                <a:endParaRPr sz="2400" dirty="0">
                  <a:solidFill>
                    <a:srgbClr val="4C4C4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Shape 63504">
                <a:extLst>
                  <a:ext uri="{FF2B5EF4-FFF2-40B4-BE49-F238E27FC236}">
                    <a16:creationId xmlns:a16="http://schemas.microsoft.com/office/drawing/2014/main" id="{783DEDA7-80B4-004D-A5C3-8EA2BA6C5B07}"/>
                  </a:ext>
                </a:extLst>
              </p:cNvPr>
              <p:cNvSpPr/>
              <p:nvPr/>
            </p:nvSpPr>
            <p:spPr>
              <a:xfrm>
                <a:off x="609567" y="27707"/>
                <a:ext cx="2467942" cy="2872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3" h="21589" extrusionOk="0">
                    <a:moveTo>
                      <a:pt x="10732" y="10893"/>
                    </a:moveTo>
                    <a:cubicBezTo>
                      <a:pt x="10794" y="10887"/>
                      <a:pt x="10623" y="10842"/>
                      <a:pt x="10413" y="10800"/>
                    </a:cubicBezTo>
                    <a:cubicBezTo>
                      <a:pt x="10203" y="10757"/>
                      <a:pt x="9955" y="10718"/>
                      <a:pt x="9863" y="10724"/>
                    </a:cubicBezTo>
                    <a:cubicBezTo>
                      <a:pt x="9903" y="10753"/>
                      <a:pt x="9939" y="10786"/>
                      <a:pt x="9971" y="10821"/>
                    </a:cubicBezTo>
                    <a:cubicBezTo>
                      <a:pt x="10002" y="10857"/>
                      <a:pt x="10030" y="10895"/>
                      <a:pt x="10052" y="10935"/>
                    </a:cubicBezTo>
                    <a:cubicBezTo>
                      <a:pt x="9988" y="10970"/>
                      <a:pt x="9911" y="10964"/>
                      <a:pt x="9834" y="10953"/>
                    </a:cubicBezTo>
                    <a:cubicBezTo>
                      <a:pt x="9756" y="10942"/>
                      <a:pt x="9677" y="10927"/>
                      <a:pt x="9608" y="10943"/>
                    </a:cubicBezTo>
                    <a:cubicBezTo>
                      <a:pt x="9629" y="11075"/>
                      <a:pt x="9909" y="11050"/>
                      <a:pt x="10184" y="10998"/>
                    </a:cubicBezTo>
                    <a:cubicBezTo>
                      <a:pt x="10459" y="10946"/>
                      <a:pt x="10730" y="10868"/>
                      <a:pt x="10732" y="10893"/>
                    </a:cubicBezTo>
                    <a:cubicBezTo>
                      <a:pt x="10854" y="10881"/>
                      <a:pt x="10854" y="10880"/>
                      <a:pt x="10823" y="10883"/>
                    </a:cubicBezTo>
                    <a:cubicBezTo>
                      <a:pt x="10793" y="10885"/>
                      <a:pt x="10732" y="10891"/>
                      <a:pt x="10732" y="10893"/>
                    </a:cubicBezTo>
                    <a:close/>
                    <a:moveTo>
                      <a:pt x="9589" y="10652"/>
                    </a:moveTo>
                    <a:cubicBezTo>
                      <a:pt x="9462" y="10414"/>
                      <a:pt x="8791" y="10337"/>
                      <a:pt x="8541" y="10298"/>
                    </a:cubicBezTo>
                    <a:cubicBezTo>
                      <a:pt x="8428" y="10280"/>
                      <a:pt x="7349" y="10154"/>
                      <a:pt x="7560" y="10427"/>
                    </a:cubicBezTo>
                    <a:cubicBezTo>
                      <a:pt x="7658" y="10411"/>
                      <a:pt x="7790" y="10338"/>
                      <a:pt x="7920" y="10296"/>
                    </a:cubicBezTo>
                    <a:cubicBezTo>
                      <a:pt x="8049" y="10254"/>
                      <a:pt x="8176" y="10243"/>
                      <a:pt x="8263" y="10351"/>
                    </a:cubicBezTo>
                    <a:cubicBezTo>
                      <a:pt x="8337" y="10424"/>
                      <a:pt x="8468" y="10486"/>
                      <a:pt x="8609" y="10534"/>
                    </a:cubicBezTo>
                    <a:cubicBezTo>
                      <a:pt x="8749" y="10581"/>
                      <a:pt x="8897" y="10615"/>
                      <a:pt x="9005" y="10631"/>
                    </a:cubicBezTo>
                    <a:cubicBezTo>
                      <a:pt x="9023" y="10722"/>
                      <a:pt x="8834" y="10819"/>
                      <a:pt x="9145" y="10761"/>
                    </a:cubicBezTo>
                    <a:cubicBezTo>
                      <a:pt x="9291" y="10733"/>
                      <a:pt x="9439" y="10661"/>
                      <a:pt x="9589" y="10652"/>
                    </a:cubicBezTo>
                    <a:cubicBezTo>
                      <a:pt x="9559" y="10596"/>
                      <a:pt x="9558" y="10596"/>
                      <a:pt x="9564" y="10610"/>
                    </a:cubicBezTo>
                    <a:cubicBezTo>
                      <a:pt x="9571" y="10624"/>
                      <a:pt x="9586" y="10653"/>
                      <a:pt x="9589" y="10652"/>
                    </a:cubicBezTo>
                    <a:close/>
                    <a:moveTo>
                      <a:pt x="2547" y="9958"/>
                    </a:moveTo>
                    <a:cubicBezTo>
                      <a:pt x="2251" y="9850"/>
                      <a:pt x="2237" y="9503"/>
                      <a:pt x="2204" y="9169"/>
                    </a:cubicBezTo>
                    <a:cubicBezTo>
                      <a:pt x="2172" y="8836"/>
                      <a:pt x="2120" y="8517"/>
                      <a:pt x="1748" y="8466"/>
                    </a:cubicBezTo>
                    <a:cubicBezTo>
                      <a:pt x="1721" y="8534"/>
                      <a:pt x="1855" y="8719"/>
                      <a:pt x="1938" y="8879"/>
                    </a:cubicBezTo>
                    <a:cubicBezTo>
                      <a:pt x="2022" y="9040"/>
                      <a:pt x="2054" y="9177"/>
                      <a:pt x="1826" y="9149"/>
                    </a:cubicBezTo>
                    <a:cubicBezTo>
                      <a:pt x="1822" y="9195"/>
                      <a:pt x="1981" y="9435"/>
                      <a:pt x="2148" y="9664"/>
                    </a:cubicBezTo>
                    <a:cubicBezTo>
                      <a:pt x="2315" y="9893"/>
                      <a:pt x="2491" y="10111"/>
                      <a:pt x="2521" y="10115"/>
                    </a:cubicBezTo>
                    <a:cubicBezTo>
                      <a:pt x="2524" y="10095"/>
                      <a:pt x="2530" y="10056"/>
                      <a:pt x="2536" y="10021"/>
                    </a:cubicBezTo>
                    <a:cubicBezTo>
                      <a:pt x="2541" y="9986"/>
                      <a:pt x="2546" y="9957"/>
                      <a:pt x="2547" y="9958"/>
                    </a:cubicBezTo>
                    <a:cubicBezTo>
                      <a:pt x="2320" y="9876"/>
                      <a:pt x="2322" y="9882"/>
                      <a:pt x="2379" y="9906"/>
                    </a:cubicBezTo>
                    <a:cubicBezTo>
                      <a:pt x="2436" y="9930"/>
                      <a:pt x="2549" y="9971"/>
                      <a:pt x="2547" y="9958"/>
                    </a:cubicBezTo>
                    <a:close/>
                    <a:moveTo>
                      <a:pt x="16437" y="15664"/>
                    </a:moveTo>
                    <a:cubicBezTo>
                      <a:pt x="16749" y="15093"/>
                      <a:pt x="17913" y="14164"/>
                      <a:pt x="16621" y="13904"/>
                    </a:cubicBezTo>
                    <a:cubicBezTo>
                      <a:pt x="16377" y="13855"/>
                      <a:pt x="15948" y="13952"/>
                      <a:pt x="15701" y="14006"/>
                    </a:cubicBezTo>
                    <a:cubicBezTo>
                      <a:pt x="15649" y="13878"/>
                      <a:pt x="15477" y="13717"/>
                      <a:pt x="15316" y="13758"/>
                    </a:cubicBezTo>
                    <a:cubicBezTo>
                      <a:pt x="15137" y="13802"/>
                      <a:pt x="14979" y="13932"/>
                      <a:pt x="14804" y="13968"/>
                    </a:cubicBezTo>
                    <a:cubicBezTo>
                      <a:pt x="14766" y="13968"/>
                      <a:pt x="14708" y="13957"/>
                      <a:pt x="14652" y="13946"/>
                    </a:cubicBezTo>
                    <a:cubicBezTo>
                      <a:pt x="14596" y="13936"/>
                      <a:pt x="14542" y="13926"/>
                      <a:pt x="14515" y="13932"/>
                    </a:cubicBezTo>
                    <a:cubicBezTo>
                      <a:pt x="14477" y="13941"/>
                      <a:pt x="14451" y="13990"/>
                      <a:pt x="14423" y="14037"/>
                    </a:cubicBezTo>
                    <a:cubicBezTo>
                      <a:pt x="14396" y="14084"/>
                      <a:pt x="14368" y="14131"/>
                      <a:pt x="14325" y="14137"/>
                    </a:cubicBezTo>
                    <a:cubicBezTo>
                      <a:pt x="14341" y="14071"/>
                      <a:pt x="14332" y="13946"/>
                      <a:pt x="14348" y="13834"/>
                    </a:cubicBezTo>
                    <a:cubicBezTo>
                      <a:pt x="14365" y="13722"/>
                      <a:pt x="14406" y="13622"/>
                      <a:pt x="14524" y="13607"/>
                    </a:cubicBezTo>
                    <a:cubicBezTo>
                      <a:pt x="14498" y="13687"/>
                      <a:pt x="14528" y="13691"/>
                      <a:pt x="14567" y="13660"/>
                    </a:cubicBezTo>
                    <a:cubicBezTo>
                      <a:pt x="14605" y="13629"/>
                      <a:pt x="14654" y="13565"/>
                      <a:pt x="14665" y="13510"/>
                    </a:cubicBezTo>
                    <a:cubicBezTo>
                      <a:pt x="14638" y="13511"/>
                      <a:pt x="14614" y="13517"/>
                      <a:pt x="14592" y="13528"/>
                    </a:cubicBezTo>
                    <a:cubicBezTo>
                      <a:pt x="14569" y="13538"/>
                      <a:pt x="14552" y="13553"/>
                      <a:pt x="14536" y="13573"/>
                    </a:cubicBezTo>
                    <a:cubicBezTo>
                      <a:pt x="14538" y="13566"/>
                      <a:pt x="14556" y="13519"/>
                      <a:pt x="14577" y="13470"/>
                    </a:cubicBezTo>
                    <a:cubicBezTo>
                      <a:pt x="14597" y="13422"/>
                      <a:pt x="14619" y="13372"/>
                      <a:pt x="14628" y="13363"/>
                    </a:cubicBezTo>
                    <a:cubicBezTo>
                      <a:pt x="14608" y="13347"/>
                      <a:pt x="14589" y="13339"/>
                      <a:pt x="14568" y="13339"/>
                    </a:cubicBezTo>
                    <a:cubicBezTo>
                      <a:pt x="14548" y="13339"/>
                      <a:pt x="14527" y="13346"/>
                      <a:pt x="14506" y="13361"/>
                    </a:cubicBezTo>
                    <a:cubicBezTo>
                      <a:pt x="14579" y="12962"/>
                      <a:pt x="14234" y="12823"/>
                      <a:pt x="13838" y="12787"/>
                    </a:cubicBezTo>
                    <a:cubicBezTo>
                      <a:pt x="13443" y="12752"/>
                      <a:pt x="12996" y="12820"/>
                      <a:pt x="12865" y="12836"/>
                    </a:cubicBezTo>
                    <a:cubicBezTo>
                      <a:pt x="12865" y="12604"/>
                      <a:pt x="12777" y="12533"/>
                      <a:pt x="12643" y="12526"/>
                    </a:cubicBezTo>
                    <a:cubicBezTo>
                      <a:pt x="12510" y="12520"/>
                      <a:pt x="12330" y="12577"/>
                      <a:pt x="12145" y="12599"/>
                    </a:cubicBezTo>
                    <a:cubicBezTo>
                      <a:pt x="12174" y="12560"/>
                      <a:pt x="12239" y="12512"/>
                      <a:pt x="12295" y="12460"/>
                    </a:cubicBezTo>
                    <a:cubicBezTo>
                      <a:pt x="12352" y="12409"/>
                      <a:pt x="12399" y="12354"/>
                      <a:pt x="12391" y="12303"/>
                    </a:cubicBezTo>
                    <a:cubicBezTo>
                      <a:pt x="12352" y="12283"/>
                      <a:pt x="12312" y="12277"/>
                      <a:pt x="12271" y="12283"/>
                    </a:cubicBezTo>
                    <a:cubicBezTo>
                      <a:pt x="12231" y="12289"/>
                      <a:pt x="12191" y="12307"/>
                      <a:pt x="12150" y="12338"/>
                    </a:cubicBezTo>
                    <a:cubicBezTo>
                      <a:pt x="12126" y="12282"/>
                      <a:pt x="12134" y="12267"/>
                      <a:pt x="12146" y="12257"/>
                    </a:cubicBezTo>
                    <a:cubicBezTo>
                      <a:pt x="12158" y="12247"/>
                      <a:pt x="12174" y="12243"/>
                      <a:pt x="12166" y="12207"/>
                    </a:cubicBezTo>
                    <a:cubicBezTo>
                      <a:pt x="12059" y="12109"/>
                      <a:pt x="11831" y="12188"/>
                      <a:pt x="11593" y="12263"/>
                    </a:cubicBezTo>
                    <a:cubicBezTo>
                      <a:pt x="11355" y="12338"/>
                      <a:pt x="11107" y="12409"/>
                      <a:pt x="10960" y="12295"/>
                    </a:cubicBezTo>
                    <a:cubicBezTo>
                      <a:pt x="10968" y="12295"/>
                      <a:pt x="10897" y="12240"/>
                      <a:pt x="10809" y="12190"/>
                    </a:cubicBezTo>
                    <a:cubicBezTo>
                      <a:pt x="10720" y="12140"/>
                      <a:pt x="10612" y="12094"/>
                      <a:pt x="10545" y="12111"/>
                    </a:cubicBezTo>
                    <a:cubicBezTo>
                      <a:pt x="10565" y="12129"/>
                      <a:pt x="10586" y="12146"/>
                      <a:pt x="10607" y="12162"/>
                    </a:cubicBezTo>
                    <a:cubicBezTo>
                      <a:pt x="10628" y="12179"/>
                      <a:pt x="10650" y="12196"/>
                      <a:pt x="10671" y="12212"/>
                    </a:cubicBezTo>
                    <a:cubicBezTo>
                      <a:pt x="10535" y="12232"/>
                      <a:pt x="10439" y="12284"/>
                      <a:pt x="10386" y="12360"/>
                    </a:cubicBezTo>
                    <a:cubicBezTo>
                      <a:pt x="10333" y="12435"/>
                      <a:pt x="10323" y="12534"/>
                      <a:pt x="10360" y="12645"/>
                    </a:cubicBezTo>
                    <a:cubicBezTo>
                      <a:pt x="10309" y="12616"/>
                      <a:pt x="10238" y="12498"/>
                      <a:pt x="10208" y="12378"/>
                    </a:cubicBezTo>
                    <a:cubicBezTo>
                      <a:pt x="10177" y="12258"/>
                      <a:pt x="10189" y="12135"/>
                      <a:pt x="10304" y="12095"/>
                    </a:cubicBezTo>
                    <a:cubicBezTo>
                      <a:pt x="9852" y="12250"/>
                      <a:pt x="9681" y="12407"/>
                      <a:pt x="9418" y="12731"/>
                    </a:cubicBezTo>
                    <a:cubicBezTo>
                      <a:pt x="9086" y="13140"/>
                      <a:pt x="8962" y="12478"/>
                      <a:pt x="8477" y="12692"/>
                    </a:cubicBezTo>
                    <a:cubicBezTo>
                      <a:pt x="8046" y="12636"/>
                      <a:pt x="7814" y="12705"/>
                      <a:pt x="7820" y="12158"/>
                    </a:cubicBezTo>
                    <a:cubicBezTo>
                      <a:pt x="7826" y="11497"/>
                      <a:pt x="7293" y="11582"/>
                      <a:pt x="6670" y="11587"/>
                    </a:cubicBezTo>
                    <a:cubicBezTo>
                      <a:pt x="6742" y="11516"/>
                      <a:pt x="6788" y="11428"/>
                      <a:pt x="6813" y="11336"/>
                    </a:cubicBezTo>
                    <a:cubicBezTo>
                      <a:pt x="6839" y="11244"/>
                      <a:pt x="6843" y="11146"/>
                      <a:pt x="6830" y="11055"/>
                    </a:cubicBezTo>
                    <a:cubicBezTo>
                      <a:pt x="6978" y="11310"/>
                      <a:pt x="7096" y="10608"/>
                      <a:pt x="6986" y="10536"/>
                    </a:cubicBezTo>
                    <a:cubicBezTo>
                      <a:pt x="6751" y="10381"/>
                      <a:pt x="6418" y="10720"/>
                      <a:pt x="6331" y="10849"/>
                    </a:cubicBezTo>
                    <a:cubicBezTo>
                      <a:pt x="5970" y="11386"/>
                      <a:pt x="5512" y="11107"/>
                      <a:pt x="5128" y="10806"/>
                    </a:cubicBezTo>
                    <a:cubicBezTo>
                      <a:pt x="4843" y="10583"/>
                      <a:pt x="4839" y="10639"/>
                      <a:pt x="4906" y="10300"/>
                    </a:cubicBezTo>
                    <a:cubicBezTo>
                      <a:pt x="4960" y="10027"/>
                      <a:pt x="4835" y="9538"/>
                      <a:pt x="5114" y="9343"/>
                    </a:cubicBezTo>
                    <a:cubicBezTo>
                      <a:pt x="5306" y="9209"/>
                      <a:pt x="6207" y="8843"/>
                      <a:pt x="6207" y="9177"/>
                    </a:cubicBezTo>
                    <a:cubicBezTo>
                      <a:pt x="6294" y="9177"/>
                      <a:pt x="6378" y="9157"/>
                      <a:pt x="6459" y="9151"/>
                    </a:cubicBezTo>
                    <a:cubicBezTo>
                      <a:pt x="6541" y="9145"/>
                      <a:pt x="6619" y="9153"/>
                      <a:pt x="6695" y="9211"/>
                    </a:cubicBezTo>
                    <a:cubicBezTo>
                      <a:pt x="6696" y="9186"/>
                      <a:pt x="6663" y="9143"/>
                      <a:pt x="6625" y="9103"/>
                    </a:cubicBezTo>
                    <a:cubicBezTo>
                      <a:pt x="6586" y="9063"/>
                      <a:pt x="6543" y="9027"/>
                      <a:pt x="6523" y="9015"/>
                    </a:cubicBezTo>
                    <a:cubicBezTo>
                      <a:pt x="6777" y="8940"/>
                      <a:pt x="7070" y="8933"/>
                      <a:pt x="7328" y="8993"/>
                    </a:cubicBezTo>
                    <a:cubicBezTo>
                      <a:pt x="7645" y="9066"/>
                      <a:pt x="7805" y="9404"/>
                      <a:pt x="8000" y="9390"/>
                    </a:cubicBezTo>
                    <a:cubicBezTo>
                      <a:pt x="7966" y="9533"/>
                      <a:pt x="8038" y="9591"/>
                      <a:pt x="8119" y="9643"/>
                    </a:cubicBezTo>
                    <a:cubicBezTo>
                      <a:pt x="8200" y="9696"/>
                      <a:pt x="8289" y="9745"/>
                      <a:pt x="8289" y="9870"/>
                    </a:cubicBezTo>
                    <a:cubicBezTo>
                      <a:pt x="8623" y="9670"/>
                      <a:pt x="8102" y="9179"/>
                      <a:pt x="8193" y="8885"/>
                    </a:cubicBezTo>
                    <a:cubicBezTo>
                      <a:pt x="8259" y="8676"/>
                      <a:pt x="9028" y="8167"/>
                      <a:pt x="8854" y="8042"/>
                    </a:cubicBezTo>
                    <a:cubicBezTo>
                      <a:pt x="8892" y="8054"/>
                      <a:pt x="8929" y="8058"/>
                      <a:pt x="8965" y="8055"/>
                    </a:cubicBezTo>
                    <a:cubicBezTo>
                      <a:pt x="9001" y="8051"/>
                      <a:pt x="9036" y="8040"/>
                      <a:pt x="9070" y="8021"/>
                    </a:cubicBezTo>
                    <a:cubicBezTo>
                      <a:pt x="9041" y="8012"/>
                      <a:pt x="9012" y="8001"/>
                      <a:pt x="8985" y="7987"/>
                    </a:cubicBezTo>
                    <a:cubicBezTo>
                      <a:pt x="8958" y="7973"/>
                      <a:pt x="8933" y="7956"/>
                      <a:pt x="8910" y="7938"/>
                    </a:cubicBezTo>
                    <a:cubicBezTo>
                      <a:pt x="8928" y="7934"/>
                      <a:pt x="8946" y="7930"/>
                      <a:pt x="8965" y="7926"/>
                    </a:cubicBezTo>
                    <a:cubicBezTo>
                      <a:pt x="8983" y="7922"/>
                      <a:pt x="9001" y="7917"/>
                      <a:pt x="9019" y="7913"/>
                    </a:cubicBezTo>
                    <a:cubicBezTo>
                      <a:pt x="8981" y="7890"/>
                      <a:pt x="8946" y="7864"/>
                      <a:pt x="8914" y="7836"/>
                    </a:cubicBezTo>
                    <a:cubicBezTo>
                      <a:pt x="8881" y="7807"/>
                      <a:pt x="8852" y="7776"/>
                      <a:pt x="8826" y="7743"/>
                    </a:cubicBezTo>
                    <a:cubicBezTo>
                      <a:pt x="8859" y="7739"/>
                      <a:pt x="8839" y="7658"/>
                      <a:pt x="8843" y="7561"/>
                    </a:cubicBezTo>
                    <a:cubicBezTo>
                      <a:pt x="8847" y="7463"/>
                      <a:pt x="8876" y="7349"/>
                      <a:pt x="9007" y="7276"/>
                    </a:cubicBezTo>
                    <a:cubicBezTo>
                      <a:pt x="8991" y="7329"/>
                      <a:pt x="8977" y="7383"/>
                      <a:pt x="8965" y="7437"/>
                    </a:cubicBezTo>
                    <a:cubicBezTo>
                      <a:pt x="8952" y="7491"/>
                      <a:pt x="8941" y="7545"/>
                      <a:pt x="8932" y="7599"/>
                    </a:cubicBezTo>
                    <a:cubicBezTo>
                      <a:pt x="8968" y="7603"/>
                      <a:pt x="8992" y="7583"/>
                      <a:pt x="9007" y="7576"/>
                    </a:cubicBezTo>
                    <a:cubicBezTo>
                      <a:pt x="9022" y="7569"/>
                      <a:pt x="9029" y="7576"/>
                      <a:pt x="9029" y="7633"/>
                    </a:cubicBezTo>
                    <a:cubicBezTo>
                      <a:pt x="9122" y="7592"/>
                      <a:pt x="9134" y="7552"/>
                      <a:pt x="9122" y="7506"/>
                    </a:cubicBezTo>
                    <a:cubicBezTo>
                      <a:pt x="9110" y="7459"/>
                      <a:pt x="9075" y="7407"/>
                      <a:pt x="9072" y="7343"/>
                    </a:cubicBezTo>
                    <a:cubicBezTo>
                      <a:pt x="9156" y="7327"/>
                      <a:pt x="9360" y="7226"/>
                      <a:pt x="9369" y="7142"/>
                    </a:cubicBezTo>
                    <a:cubicBezTo>
                      <a:pt x="9382" y="7003"/>
                      <a:pt x="9532" y="6823"/>
                      <a:pt x="9871" y="6823"/>
                    </a:cubicBezTo>
                    <a:cubicBezTo>
                      <a:pt x="9713" y="6670"/>
                      <a:pt x="9750" y="6612"/>
                      <a:pt x="9827" y="6565"/>
                    </a:cubicBezTo>
                    <a:cubicBezTo>
                      <a:pt x="9904" y="6518"/>
                      <a:pt x="10021" y="6481"/>
                      <a:pt x="10022" y="6369"/>
                    </a:cubicBezTo>
                    <a:cubicBezTo>
                      <a:pt x="10027" y="6372"/>
                      <a:pt x="10108" y="6387"/>
                      <a:pt x="10169" y="6376"/>
                    </a:cubicBezTo>
                    <a:cubicBezTo>
                      <a:pt x="10230" y="6366"/>
                      <a:pt x="10269" y="6329"/>
                      <a:pt x="10190" y="6230"/>
                    </a:cubicBezTo>
                    <a:cubicBezTo>
                      <a:pt x="10254" y="6210"/>
                      <a:pt x="10288" y="6202"/>
                      <a:pt x="10308" y="6198"/>
                    </a:cubicBezTo>
                    <a:cubicBezTo>
                      <a:pt x="10327" y="6194"/>
                      <a:pt x="10332" y="6193"/>
                      <a:pt x="10339" y="6189"/>
                    </a:cubicBezTo>
                    <a:cubicBezTo>
                      <a:pt x="10341" y="6187"/>
                      <a:pt x="10371" y="6154"/>
                      <a:pt x="10412" y="6119"/>
                    </a:cubicBezTo>
                    <a:cubicBezTo>
                      <a:pt x="10453" y="6084"/>
                      <a:pt x="10504" y="6047"/>
                      <a:pt x="10549" y="6035"/>
                    </a:cubicBezTo>
                    <a:cubicBezTo>
                      <a:pt x="10619" y="6035"/>
                      <a:pt x="10520" y="6069"/>
                      <a:pt x="10479" y="6096"/>
                    </a:cubicBezTo>
                    <a:cubicBezTo>
                      <a:pt x="10438" y="6123"/>
                      <a:pt x="10455" y="6143"/>
                      <a:pt x="10756" y="6117"/>
                    </a:cubicBezTo>
                    <a:cubicBezTo>
                      <a:pt x="10771" y="6165"/>
                      <a:pt x="10059" y="6403"/>
                      <a:pt x="10543" y="6457"/>
                    </a:cubicBezTo>
                    <a:cubicBezTo>
                      <a:pt x="10768" y="6482"/>
                      <a:pt x="10787" y="6131"/>
                      <a:pt x="11052" y="6102"/>
                    </a:cubicBezTo>
                    <a:cubicBezTo>
                      <a:pt x="11006" y="6040"/>
                      <a:pt x="10958" y="6025"/>
                      <a:pt x="10898" y="6029"/>
                    </a:cubicBezTo>
                    <a:cubicBezTo>
                      <a:pt x="10839" y="6033"/>
                      <a:pt x="10767" y="6056"/>
                      <a:pt x="10672" y="6068"/>
                    </a:cubicBezTo>
                    <a:cubicBezTo>
                      <a:pt x="10663" y="6012"/>
                      <a:pt x="10626" y="5976"/>
                      <a:pt x="10579" y="5947"/>
                    </a:cubicBezTo>
                    <a:cubicBezTo>
                      <a:pt x="10533" y="5917"/>
                      <a:pt x="10476" y="5893"/>
                      <a:pt x="10427" y="5858"/>
                    </a:cubicBezTo>
                    <a:cubicBezTo>
                      <a:pt x="10458" y="5825"/>
                      <a:pt x="10472" y="5797"/>
                      <a:pt x="10470" y="5775"/>
                    </a:cubicBezTo>
                    <a:cubicBezTo>
                      <a:pt x="10467" y="5753"/>
                      <a:pt x="10448" y="5736"/>
                      <a:pt x="10413" y="5725"/>
                    </a:cubicBezTo>
                    <a:cubicBezTo>
                      <a:pt x="10392" y="5732"/>
                      <a:pt x="10359" y="5741"/>
                      <a:pt x="10330" y="5748"/>
                    </a:cubicBezTo>
                    <a:cubicBezTo>
                      <a:pt x="10301" y="5756"/>
                      <a:pt x="10277" y="5761"/>
                      <a:pt x="10275" y="5761"/>
                    </a:cubicBezTo>
                    <a:cubicBezTo>
                      <a:pt x="10270" y="5752"/>
                      <a:pt x="10264" y="5725"/>
                      <a:pt x="10261" y="5699"/>
                    </a:cubicBezTo>
                    <a:cubicBezTo>
                      <a:pt x="10257" y="5674"/>
                      <a:pt x="10257" y="5648"/>
                      <a:pt x="10263" y="5642"/>
                    </a:cubicBezTo>
                    <a:cubicBezTo>
                      <a:pt x="10385" y="5795"/>
                      <a:pt x="10602" y="5365"/>
                      <a:pt x="10301" y="5388"/>
                    </a:cubicBezTo>
                    <a:cubicBezTo>
                      <a:pt x="10010" y="5410"/>
                      <a:pt x="9829" y="5749"/>
                      <a:pt x="9652" y="5909"/>
                    </a:cubicBezTo>
                    <a:cubicBezTo>
                      <a:pt x="9734" y="5696"/>
                      <a:pt x="9979" y="5166"/>
                      <a:pt x="10371" y="5183"/>
                    </a:cubicBezTo>
                    <a:cubicBezTo>
                      <a:pt x="10755" y="5199"/>
                      <a:pt x="11339" y="5061"/>
                      <a:pt x="11200" y="4595"/>
                    </a:cubicBezTo>
                    <a:cubicBezTo>
                      <a:pt x="11188" y="4604"/>
                      <a:pt x="11075" y="4621"/>
                      <a:pt x="10955" y="4638"/>
                    </a:cubicBezTo>
                    <a:cubicBezTo>
                      <a:pt x="10835" y="4655"/>
                      <a:pt x="10709" y="4672"/>
                      <a:pt x="10671" y="4680"/>
                    </a:cubicBezTo>
                    <a:cubicBezTo>
                      <a:pt x="11001" y="4583"/>
                      <a:pt x="10914" y="4502"/>
                      <a:pt x="10730" y="4420"/>
                    </a:cubicBezTo>
                    <a:cubicBezTo>
                      <a:pt x="10546" y="4338"/>
                      <a:pt x="10266" y="4256"/>
                      <a:pt x="10208" y="4157"/>
                    </a:cubicBezTo>
                    <a:cubicBezTo>
                      <a:pt x="10303" y="4155"/>
                      <a:pt x="10192" y="4043"/>
                      <a:pt x="10050" y="3909"/>
                    </a:cubicBezTo>
                    <a:cubicBezTo>
                      <a:pt x="9909" y="3774"/>
                      <a:pt x="9738" y="3615"/>
                      <a:pt x="9714" y="3518"/>
                    </a:cubicBezTo>
                    <a:cubicBezTo>
                      <a:pt x="9657" y="3535"/>
                      <a:pt x="9638" y="3617"/>
                      <a:pt x="9622" y="3704"/>
                    </a:cubicBezTo>
                    <a:cubicBezTo>
                      <a:pt x="9607" y="3791"/>
                      <a:pt x="9594" y="3884"/>
                      <a:pt x="9550" y="3922"/>
                    </a:cubicBezTo>
                    <a:cubicBezTo>
                      <a:pt x="9553" y="3925"/>
                      <a:pt x="9424" y="3813"/>
                      <a:pt x="9313" y="3700"/>
                    </a:cubicBezTo>
                    <a:cubicBezTo>
                      <a:pt x="9201" y="3587"/>
                      <a:pt x="9108" y="3474"/>
                      <a:pt x="9182" y="3474"/>
                    </a:cubicBezTo>
                    <a:cubicBezTo>
                      <a:pt x="9001" y="3474"/>
                      <a:pt x="8189" y="3015"/>
                      <a:pt x="8237" y="3478"/>
                    </a:cubicBezTo>
                    <a:cubicBezTo>
                      <a:pt x="8261" y="3710"/>
                      <a:pt x="8294" y="4351"/>
                      <a:pt x="8515" y="4312"/>
                    </a:cubicBezTo>
                    <a:cubicBezTo>
                      <a:pt x="8591" y="4455"/>
                      <a:pt x="8302" y="4656"/>
                      <a:pt x="8269" y="4793"/>
                    </a:cubicBezTo>
                    <a:cubicBezTo>
                      <a:pt x="8235" y="4938"/>
                      <a:pt x="8277" y="5068"/>
                      <a:pt x="8224" y="5220"/>
                    </a:cubicBezTo>
                    <a:cubicBezTo>
                      <a:pt x="8200" y="5288"/>
                      <a:pt x="7845" y="4892"/>
                      <a:pt x="7839" y="4877"/>
                    </a:cubicBezTo>
                    <a:cubicBezTo>
                      <a:pt x="7614" y="4650"/>
                      <a:pt x="7760" y="4700"/>
                      <a:pt x="7408" y="4531"/>
                    </a:cubicBezTo>
                    <a:cubicBezTo>
                      <a:pt x="7032" y="4351"/>
                      <a:pt x="6080" y="4116"/>
                      <a:pt x="6500" y="3636"/>
                    </a:cubicBezTo>
                    <a:cubicBezTo>
                      <a:pt x="6632" y="3485"/>
                      <a:pt x="6832" y="3375"/>
                      <a:pt x="6906" y="3189"/>
                    </a:cubicBezTo>
                    <a:cubicBezTo>
                      <a:pt x="6906" y="3072"/>
                      <a:pt x="7007" y="3061"/>
                      <a:pt x="7108" y="3050"/>
                    </a:cubicBezTo>
                    <a:cubicBezTo>
                      <a:pt x="7209" y="3038"/>
                      <a:pt x="7311" y="3026"/>
                      <a:pt x="7311" y="2906"/>
                    </a:cubicBezTo>
                    <a:cubicBezTo>
                      <a:pt x="7257" y="2898"/>
                      <a:pt x="7203" y="2892"/>
                      <a:pt x="7149" y="2888"/>
                    </a:cubicBezTo>
                    <a:cubicBezTo>
                      <a:pt x="7094" y="2885"/>
                      <a:pt x="7040" y="2884"/>
                      <a:pt x="6985" y="2885"/>
                    </a:cubicBezTo>
                    <a:cubicBezTo>
                      <a:pt x="7023" y="2818"/>
                      <a:pt x="7077" y="2812"/>
                      <a:pt x="7138" y="2827"/>
                    </a:cubicBezTo>
                    <a:cubicBezTo>
                      <a:pt x="7199" y="2842"/>
                      <a:pt x="7267" y="2877"/>
                      <a:pt x="7334" y="2892"/>
                    </a:cubicBezTo>
                    <a:cubicBezTo>
                      <a:pt x="7350" y="2867"/>
                      <a:pt x="7361" y="2843"/>
                      <a:pt x="7365" y="2816"/>
                    </a:cubicBezTo>
                    <a:cubicBezTo>
                      <a:pt x="7369" y="2789"/>
                      <a:pt x="7367" y="2762"/>
                      <a:pt x="7359" y="2735"/>
                    </a:cubicBezTo>
                    <a:cubicBezTo>
                      <a:pt x="7398" y="2737"/>
                      <a:pt x="7438" y="2739"/>
                      <a:pt x="7477" y="2743"/>
                    </a:cubicBezTo>
                    <a:cubicBezTo>
                      <a:pt x="7517" y="2748"/>
                      <a:pt x="7556" y="2753"/>
                      <a:pt x="7595" y="2759"/>
                    </a:cubicBezTo>
                    <a:cubicBezTo>
                      <a:pt x="7595" y="2754"/>
                      <a:pt x="7591" y="2745"/>
                      <a:pt x="7585" y="2735"/>
                    </a:cubicBezTo>
                    <a:cubicBezTo>
                      <a:pt x="7579" y="2725"/>
                      <a:pt x="7571" y="2714"/>
                      <a:pt x="7561" y="2705"/>
                    </a:cubicBezTo>
                    <a:cubicBezTo>
                      <a:pt x="7636" y="2707"/>
                      <a:pt x="7760" y="2668"/>
                      <a:pt x="7793" y="2554"/>
                    </a:cubicBezTo>
                    <a:cubicBezTo>
                      <a:pt x="7847" y="2366"/>
                      <a:pt x="7794" y="2110"/>
                      <a:pt x="7509" y="2117"/>
                    </a:cubicBezTo>
                    <a:cubicBezTo>
                      <a:pt x="7537" y="2151"/>
                      <a:pt x="7541" y="2261"/>
                      <a:pt x="7520" y="2364"/>
                    </a:cubicBezTo>
                    <a:cubicBezTo>
                      <a:pt x="7500" y="2466"/>
                      <a:pt x="7456" y="2559"/>
                      <a:pt x="7388" y="2559"/>
                    </a:cubicBezTo>
                    <a:cubicBezTo>
                      <a:pt x="7229" y="2602"/>
                      <a:pt x="7222" y="2535"/>
                      <a:pt x="7243" y="2447"/>
                    </a:cubicBezTo>
                    <a:cubicBezTo>
                      <a:pt x="7265" y="2358"/>
                      <a:pt x="7316" y="2247"/>
                      <a:pt x="7275" y="2201"/>
                    </a:cubicBezTo>
                    <a:cubicBezTo>
                      <a:pt x="7228" y="2224"/>
                      <a:pt x="7192" y="2253"/>
                      <a:pt x="7168" y="2288"/>
                    </a:cubicBezTo>
                    <a:cubicBezTo>
                      <a:pt x="7144" y="2322"/>
                      <a:pt x="7131" y="2363"/>
                      <a:pt x="7131" y="2410"/>
                    </a:cubicBezTo>
                    <a:cubicBezTo>
                      <a:pt x="6889" y="2358"/>
                      <a:pt x="7225" y="1914"/>
                      <a:pt x="7019" y="1914"/>
                    </a:cubicBezTo>
                    <a:cubicBezTo>
                      <a:pt x="6690" y="1914"/>
                      <a:pt x="7240" y="1555"/>
                      <a:pt x="7267" y="1499"/>
                    </a:cubicBezTo>
                    <a:cubicBezTo>
                      <a:pt x="7085" y="1421"/>
                      <a:pt x="6959" y="1539"/>
                      <a:pt x="6869" y="1698"/>
                    </a:cubicBezTo>
                    <a:cubicBezTo>
                      <a:pt x="6779" y="1858"/>
                      <a:pt x="6726" y="2059"/>
                      <a:pt x="6691" y="2149"/>
                    </a:cubicBezTo>
                    <a:cubicBezTo>
                      <a:pt x="6701" y="2140"/>
                      <a:pt x="6709" y="2135"/>
                      <a:pt x="6714" y="2133"/>
                    </a:cubicBezTo>
                    <a:cubicBezTo>
                      <a:pt x="6719" y="2131"/>
                      <a:pt x="6721" y="2133"/>
                      <a:pt x="6722" y="2138"/>
                    </a:cubicBezTo>
                    <a:cubicBezTo>
                      <a:pt x="6727" y="2099"/>
                      <a:pt x="6769" y="2095"/>
                      <a:pt x="6816" y="2102"/>
                    </a:cubicBezTo>
                    <a:cubicBezTo>
                      <a:pt x="6863" y="2109"/>
                      <a:pt x="6916" y="2127"/>
                      <a:pt x="6944" y="2132"/>
                    </a:cubicBezTo>
                    <a:cubicBezTo>
                      <a:pt x="6980" y="2164"/>
                      <a:pt x="6891" y="2205"/>
                      <a:pt x="6823" y="2239"/>
                    </a:cubicBezTo>
                    <a:cubicBezTo>
                      <a:pt x="6754" y="2273"/>
                      <a:pt x="6708" y="2298"/>
                      <a:pt x="6830" y="2298"/>
                    </a:cubicBezTo>
                    <a:cubicBezTo>
                      <a:pt x="6795" y="2316"/>
                      <a:pt x="6738" y="2397"/>
                      <a:pt x="6683" y="2472"/>
                    </a:cubicBezTo>
                    <a:cubicBezTo>
                      <a:pt x="6629" y="2548"/>
                      <a:pt x="6578" y="2617"/>
                      <a:pt x="6554" y="2612"/>
                    </a:cubicBezTo>
                    <a:cubicBezTo>
                      <a:pt x="6725" y="2458"/>
                      <a:pt x="6594" y="2408"/>
                      <a:pt x="6403" y="2393"/>
                    </a:cubicBezTo>
                    <a:cubicBezTo>
                      <a:pt x="6212" y="2379"/>
                      <a:pt x="5960" y="2401"/>
                      <a:pt x="5890" y="2391"/>
                    </a:cubicBezTo>
                    <a:cubicBezTo>
                      <a:pt x="5911" y="2376"/>
                      <a:pt x="5884" y="2306"/>
                      <a:pt x="5825" y="2268"/>
                    </a:cubicBezTo>
                    <a:cubicBezTo>
                      <a:pt x="5766" y="2230"/>
                      <a:pt x="5675" y="2224"/>
                      <a:pt x="5567" y="2337"/>
                    </a:cubicBezTo>
                    <a:cubicBezTo>
                      <a:pt x="5585" y="2343"/>
                      <a:pt x="5647" y="2325"/>
                      <a:pt x="5707" y="2309"/>
                    </a:cubicBezTo>
                    <a:cubicBezTo>
                      <a:pt x="5767" y="2292"/>
                      <a:pt x="5824" y="2277"/>
                      <a:pt x="5831" y="2291"/>
                    </a:cubicBezTo>
                    <a:cubicBezTo>
                      <a:pt x="5745" y="2335"/>
                      <a:pt x="5677" y="2369"/>
                      <a:pt x="5617" y="2411"/>
                    </a:cubicBezTo>
                    <a:cubicBezTo>
                      <a:pt x="5557" y="2453"/>
                      <a:pt x="5505" y="2502"/>
                      <a:pt x="5450" y="2577"/>
                    </a:cubicBezTo>
                    <a:cubicBezTo>
                      <a:pt x="5452" y="2568"/>
                      <a:pt x="5450" y="2507"/>
                      <a:pt x="5447" y="2449"/>
                    </a:cubicBezTo>
                    <a:cubicBezTo>
                      <a:pt x="5444" y="2391"/>
                      <a:pt x="5440" y="2335"/>
                      <a:pt x="5438" y="2338"/>
                    </a:cubicBezTo>
                    <a:cubicBezTo>
                      <a:pt x="5419" y="2344"/>
                      <a:pt x="5325" y="2353"/>
                      <a:pt x="5238" y="2359"/>
                    </a:cubicBezTo>
                    <a:cubicBezTo>
                      <a:pt x="5151" y="2364"/>
                      <a:pt x="5071" y="2365"/>
                      <a:pt x="5080" y="2354"/>
                    </a:cubicBezTo>
                    <a:cubicBezTo>
                      <a:pt x="5147" y="2277"/>
                      <a:pt x="5170" y="2156"/>
                      <a:pt x="5131" y="2071"/>
                    </a:cubicBezTo>
                    <a:cubicBezTo>
                      <a:pt x="5091" y="1986"/>
                      <a:pt x="4989" y="1938"/>
                      <a:pt x="4805" y="2008"/>
                    </a:cubicBezTo>
                    <a:cubicBezTo>
                      <a:pt x="4822" y="1988"/>
                      <a:pt x="4839" y="1968"/>
                      <a:pt x="4856" y="1949"/>
                    </a:cubicBezTo>
                    <a:cubicBezTo>
                      <a:pt x="4874" y="1929"/>
                      <a:pt x="4891" y="1910"/>
                      <a:pt x="4909" y="1890"/>
                    </a:cubicBezTo>
                    <a:cubicBezTo>
                      <a:pt x="4885" y="1918"/>
                      <a:pt x="4856" y="1942"/>
                      <a:pt x="4824" y="1963"/>
                    </a:cubicBezTo>
                    <a:cubicBezTo>
                      <a:pt x="4793" y="1984"/>
                      <a:pt x="4758" y="2001"/>
                      <a:pt x="4721" y="2015"/>
                    </a:cubicBezTo>
                    <a:cubicBezTo>
                      <a:pt x="4776" y="1969"/>
                      <a:pt x="4778" y="1913"/>
                      <a:pt x="4783" y="1858"/>
                    </a:cubicBezTo>
                    <a:cubicBezTo>
                      <a:pt x="4788" y="1803"/>
                      <a:pt x="4796" y="1749"/>
                      <a:pt x="4862" y="1706"/>
                    </a:cubicBezTo>
                    <a:cubicBezTo>
                      <a:pt x="4701" y="1799"/>
                      <a:pt x="4615" y="1838"/>
                      <a:pt x="4586" y="1845"/>
                    </a:cubicBezTo>
                    <a:cubicBezTo>
                      <a:pt x="4556" y="1851"/>
                      <a:pt x="4584" y="1825"/>
                      <a:pt x="4652" y="1786"/>
                    </a:cubicBezTo>
                    <a:cubicBezTo>
                      <a:pt x="4641" y="1788"/>
                      <a:pt x="4563" y="1802"/>
                      <a:pt x="4479" y="1819"/>
                    </a:cubicBezTo>
                    <a:cubicBezTo>
                      <a:pt x="4396" y="1835"/>
                      <a:pt x="4306" y="1854"/>
                      <a:pt x="4273" y="1863"/>
                    </a:cubicBezTo>
                    <a:cubicBezTo>
                      <a:pt x="4276" y="1850"/>
                      <a:pt x="4281" y="1839"/>
                      <a:pt x="4290" y="1829"/>
                    </a:cubicBezTo>
                    <a:cubicBezTo>
                      <a:pt x="4297" y="1819"/>
                      <a:pt x="4307" y="1811"/>
                      <a:pt x="4318" y="1804"/>
                    </a:cubicBezTo>
                    <a:cubicBezTo>
                      <a:pt x="4289" y="1804"/>
                      <a:pt x="4216" y="1847"/>
                      <a:pt x="4148" y="1889"/>
                    </a:cubicBezTo>
                    <a:cubicBezTo>
                      <a:pt x="4079" y="1931"/>
                      <a:pt x="4015" y="1972"/>
                      <a:pt x="4003" y="1969"/>
                    </a:cubicBezTo>
                    <a:cubicBezTo>
                      <a:pt x="4212" y="1789"/>
                      <a:pt x="3980" y="1616"/>
                      <a:pt x="3927" y="1573"/>
                    </a:cubicBezTo>
                    <a:cubicBezTo>
                      <a:pt x="3759" y="1438"/>
                      <a:pt x="3794" y="1387"/>
                      <a:pt x="3856" y="1317"/>
                    </a:cubicBezTo>
                    <a:cubicBezTo>
                      <a:pt x="3739" y="1317"/>
                      <a:pt x="3421" y="1341"/>
                      <a:pt x="3131" y="1401"/>
                    </a:cubicBezTo>
                    <a:cubicBezTo>
                      <a:pt x="2841" y="1462"/>
                      <a:pt x="2581" y="1558"/>
                      <a:pt x="2581" y="1701"/>
                    </a:cubicBezTo>
                    <a:cubicBezTo>
                      <a:pt x="2590" y="1699"/>
                      <a:pt x="2599" y="1697"/>
                      <a:pt x="2609" y="1696"/>
                    </a:cubicBezTo>
                    <a:cubicBezTo>
                      <a:pt x="2618" y="1694"/>
                      <a:pt x="2627" y="1694"/>
                      <a:pt x="2637" y="1693"/>
                    </a:cubicBezTo>
                    <a:cubicBezTo>
                      <a:pt x="2618" y="1701"/>
                      <a:pt x="2609" y="1708"/>
                      <a:pt x="2609" y="1713"/>
                    </a:cubicBezTo>
                    <a:cubicBezTo>
                      <a:pt x="2610" y="1717"/>
                      <a:pt x="2620" y="1720"/>
                      <a:pt x="2639" y="1722"/>
                    </a:cubicBezTo>
                    <a:cubicBezTo>
                      <a:pt x="2612" y="1726"/>
                      <a:pt x="2556" y="1779"/>
                      <a:pt x="2498" y="1821"/>
                    </a:cubicBezTo>
                    <a:cubicBezTo>
                      <a:pt x="2439" y="1864"/>
                      <a:pt x="2377" y="1896"/>
                      <a:pt x="2337" y="1863"/>
                    </a:cubicBezTo>
                    <a:cubicBezTo>
                      <a:pt x="2360" y="1835"/>
                      <a:pt x="2384" y="1808"/>
                      <a:pt x="2411" y="1784"/>
                    </a:cubicBezTo>
                    <a:cubicBezTo>
                      <a:pt x="2438" y="1759"/>
                      <a:pt x="2466" y="1736"/>
                      <a:pt x="2497" y="1714"/>
                    </a:cubicBezTo>
                    <a:cubicBezTo>
                      <a:pt x="2376" y="1662"/>
                      <a:pt x="2296" y="1705"/>
                      <a:pt x="2225" y="1769"/>
                    </a:cubicBezTo>
                    <a:cubicBezTo>
                      <a:pt x="2155" y="1832"/>
                      <a:pt x="2094" y="1916"/>
                      <a:pt x="2011" y="1946"/>
                    </a:cubicBezTo>
                    <a:cubicBezTo>
                      <a:pt x="2032" y="1944"/>
                      <a:pt x="2041" y="1950"/>
                      <a:pt x="2038" y="1961"/>
                    </a:cubicBezTo>
                    <a:cubicBezTo>
                      <a:pt x="2036" y="1973"/>
                      <a:pt x="2021" y="1990"/>
                      <a:pt x="1994" y="2015"/>
                    </a:cubicBezTo>
                    <a:cubicBezTo>
                      <a:pt x="2015" y="2008"/>
                      <a:pt x="2035" y="2006"/>
                      <a:pt x="2056" y="2007"/>
                    </a:cubicBezTo>
                    <a:cubicBezTo>
                      <a:pt x="2076" y="2008"/>
                      <a:pt x="2095" y="2013"/>
                      <a:pt x="2114" y="2022"/>
                    </a:cubicBezTo>
                    <a:cubicBezTo>
                      <a:pt x="2111" y="2025"/>
                      <a:pt x="1985" y="2106"/>
                      <a:pt x="1872" y="2159"/>
                    </a:cubicBezTo>
                    <a:cubicBezTo>
                      <a:pt x="1758" y="2213"/>
                      <a:pt x="1658" y="2239"/>
                      <a:pt x="1706" y="2132"/>
                    </a:cubicBezTo>
                    <a:cubicBezTo>
                      <a:pt x="1675" y="2142"/>
                      <a:pt x="1644" y="2154"/>
                      <a:pt x="1614" y="2168"/>
                    </a:cubicBezTo>
                    <a:cubicBezTo>
                      <a:pt x="1585" y="2182"/>
                      <a:pt x="1557" y="2198"/>
                      <a:pt x="1530" y="2216"/>
                    </a:cubicBezTo>
                    <a:cubicBezTo>
                      <a:pt x="1534" y="2213"/>
                      <a:pt x="1538" y="2209"/>
                      <a:pt x="1541" y="2205"/>
                    </a:cubicBezTo>
                    <a:cubicBezTo>
                      <a:pt x="1544" y="2201"/>
                      <a:pt x="1547" y="2197"/>
                      <a:pt x="1549" y="2192"/>
                    </a:cubicBezTo>
                    <a:cubicBezTo>
                      <a:pt x="1450" y="2225"/>
                      <a:pt x="1341" y="2285"/>
                      <a:pt x="1241" y="2357"/>
                    </a:cubicBezTo>
                    <a:cubicBezTo>
                      <a:pt x="1142" y="2428"/>
                      <a:pt x="1051" y="2511"/>
                      <a:pt x="990" y="2589"/>
                    </a:cubicBezTo>
                    <a:cubicBezTo>
                      <a:pt x="1020" y="2599"/>
                      <a:pt x="1049" y="2599"/>
                      <a:pt x="1076" y="2586"/>
                    </a:cubicBezTo>
                    <a:cubicBezTo>
                      <a:pt x="1103" y="2574"/>
                      <a:pt x="1128" y="2551"/>
                      <a:pt x="1152" y="2516"/>
                    </a:cubicBezTo>
                    <a:cubicBezTo>
                      <a:pt x="1143" y="2571"/>
                      <a:pt x="1083" y="2616"/>
                      <a:pt x="1015" y="2657"/>
                    </a:cubicBezTo>
                    <a:cubicBezTo>
                      <a:pt x="948" y="2697"/>
                      <a:pt x="872" y="2732"/>
                      <a:pt x="829" y="2765"/>
                    </a:cubicBezTo>
                    <a:cubicBezTo>
                      <a:pt x="854" y="2756"/>
                      <a:pt x="863" y="2753"/>
                      <a:pt x="857" y="2758"/>
                    </a:cubicBezTo>
                    <a:cubicBezTo>
                      <a:pt x="851" y="2762"/>
                      <a:pt x="830" y="2774"/>
                      <a:pt x="794" y="2792"/>
                    </a:cubicBezTo>
                    <a:cubicBezTo>
                      <a:pt x="821" y="2792"/>
                      <a:pt x="848" y="2792"/>
                      <a:pt x="875" y="2794"/>
                    </a:cubicBezTo>
                    <a:cubicBezTo>
                      <a:pt x="902" y="2795"/>
                      <a:pt x="929" y="2796"/>
                      <a:pt x="956" y="2798"/>
                    </a:cubicBezTo>
                    <a:cubicBezTo>
                      <a:pt x="953" y="2804"/>
                      <a:pt x="942" y="2820"/>
                      <a:pt x="930" y="2836"/>
                    </a:cubicBezTo>
                    <a:cubicBezTo>
                      <a:pt x="918" y="2852"/>
                      <a:pt x="904" y="2869"/>
                      <a:pt x="893" y="2878"/>
                    </a:cubicBezTo>
                    <a:cubicBezTo>
                      <a:pt x="908" y="2869"/>
                      <a:pt x="925" y="2861"/>
                      <a:pt x="942" y="2855"/>
                    </a:cubicBezTo>
                    <a:cubicBezTo>
                      <a:pt x="960" y="2849"/>
                      <a:pt x="978" y="2845"/>
                      <a:pt x="997" y="2843"/>
                    </a:cubicBezTo>
                    <a:cubicBezTo>
                      <a:pt x="969" y="2865"/>
                      <a:pt x="961" y="2878"/>
                      <a:pt x="974" y="2882"/>
                    </a:cubicBezTo>
                    <a:cubicBezTo>
                      <a:pt x="986" y="2886"/>
                      <a:pt x="1018" y="2882"/>
                      <a:pt x="1070" y="2868"/>
                    </a:cubicBezTo>
                    <a:cubicBezTo>
                      <a:pt x="928" y="2990"/>
                      <a:pt x="745" y="3061"/>
                      <a:pt x="556" y="3119"/>
                    </a:cubicBezTo>
                    <a:cubicBezTo>
                      <a:pt x="366" y="3176"/>
                      <a:pt x="169" y="3221"/>
                      <a:pt x="0" y="3292"/>
                    </a:cubicBezTo>
                    <a:cubicBezTo>
                      <a:pt x="14" y="3287"/>
                      <a:pt x="68" y="3270"/>
                      <a:pt x="118" y="3256"/>
                    </a:cubicBezTo>
                    <a:cubicBezTo>
                      <a:pt x="169" y="3241"/>
                      <a:pt x="217" y="3229"/>
                      <a:pt x="222" y="3234"/>
                    </a:cubicBezTo>
                    <a:cubicBezTo>
                      <a:pt x="104" y="3309"/>
                      <a:pt x="528" y="3230"/>
                      <a:pt x="640" y="3187"/>
                    </a:cubicBezTo>
                    <a:cubicBezTo>
                      <a:pt x="1056" y="3026"/>
                      <a:pt x="1445" y="2819"/>
                      <a:pt x="1858" y="2657"/>
                    </a:cubicBezTo>
                    <a:cubicBezTo>
                      <a:pt x="1883" y="2669"/>
                      <a:pt x="1793" y="2698"/>
                      <a:pt x="1749" y="2714"/>
                    </a:cubicBezTo>
                    <a:cubicBezTo>
                      <a:pt x="1704" y="2729"/>
                      <a:pt x="1705" y="2730"/>
                      <a:pt x="1914" y="2683"/>
                    </a:cubicBezTo>
                    <a:cubicBezTo>
                      <a:pt x="1826" y="2741"/>
                      <a:pt x="1726" y="2782"/>
                      <a:pt x="1626" y="2824"/>
                    </a:cubicBezTo>
                    <a:cubicBezTo>
                      <a:pt x="1525" y="2865"/>
                      <a:pt x="1425" y="2906"/>
                      <a:pt x="1336" y="2964"/>
                    </a:cubicBezTo>
                    <a:cubicBezTo>
                      <a:pt x="1383" y="3014"/>
                      <a:pt x="1521" y="2959"/>
                      <a:pt x="1663" y="2898"/>
                    </a:cubicBezTo>
                    <a:cubicBezTo>
                      <a:pt x="1804" y="2837"/>
                      <a:pt x="1949" y="2769"/>
                      <a:pt x="2008" y="2795"/>
                    </a:cubicBezTo>
                    <a:cubicBezTo>
                      <a:pt x="1950" y="2832"/>
                      <a:pt x="1939" y="2847"/>
                      <a:pt x="1931" y="2863"/>
                    </a:cubicBezTo>
                    <a:cubicBezTo>
                      <a:pt x="1924" y="2879"/>
                      <a:pt x="1921" y="2897"/>
                      <a:pt x="1881" y="2937"/>
                    </a:cubicBezTo>
                    <a:cubicBezTo>
                      <a:pt x="1908" y="2942"/>
                      <a:pt x="1944" y="2980"/>
                      <a:pt x="1992" y="3026"/>
                    </a:cubicBezTo>
                    <a:cubicBezTo>
                      <a:pt x="2040" y="3072"/>
                      <a:pt x="2100" y="3125"/>
                      <a:pt x="2176" y="3158"/>
                    </a:cubicBezTo>
                    <a:cubicBezTo>
                      <a:pt x="2147" y="3202"/>
                      <a:pt x="2111" y="3229"/>
                      <a:pt x="2101" y="3245"/>
                    </a:cubicBezTo>
                    <a:cubicBezTo>
                      <a:pt x="2091" y="3260"/>
                      <a:pt x="2107" y="3265"/>
                      <a:pt x="2184" y="3265"/>
                    </a:cubicBezTo>
                    <a:cubicBezTo>
                      <a:pt x="2130" y="3320"/>
                      <a:pt x="2091" y="3379"/>
                      <a:pt x="2066" y="3442"/>
                    </a:cubicBezTo>
                    <a:cubicBezTo>
                      <a:pt x="2041" y="3505"/>
                      <a:pt x="2030" y="3572"/>
                      <a:pt x="2033" y="3644"/>
                    </a:cubicBezTo>
                    <a:cubicBezTo>
                      <a:pt x="2054" y="3631"/>
                      <a:pt x="2071" y="3627"/>
                      <a:pt x="2081" y="3631"/>
                    </a:cubicBezTo>
                    <a:cubicBezTo>
                      <a:pt x="2092" y="3634"/>
                      <a:pt x="2097" y="3646"/>
                      <a:pt x="2097" y="3666"/>
                    </a:cubicBezTo>
                    <a:cubicBezTo>
                      <a:pt x="2168" y="3656"/>
                      <a:pt x="2167" y="3622"/>
                      <a:pt x="2150" y="3586"/>
                    </a:cubicBezTo>
                    <a:cubicBezTo>
                      <a:pt x="2134" y="3549"/>
                      <a:pt x="2102" y="3510"/>
                      <a:pt x="2115" y="3492"/>
                    </a:cubicBezTo>
                    <a:cubicBezTo>
                      <a:pt x="2127" y="3506"/>
                      <a:pt x="2146" y="3507"/>
                      <a:pt x="2164" y="3506"/>
                    </a:cubicBezTo>
                    <a:cubicBezTo>
                      <a:pt x="2183" y="3506"/>
                      <a:pt x="2202" y="3505"/>
                      <a:pt x="2213" y="3518"/>
                    </a:cubicBezTo>
                    <a:cubicBezTo>
                      <a:pt x="2229" y="3500"/>
                      <a:pt x="2246" y="3482"/>
                      <a:pt x="2264" y="3465"/>
                    </a:cubicBezTo>
                    <a:cubicBezTo>
                      <a:pt x="2282" y="3448"/>
                      <a:pt x="2302" y="3432"/>
                      <a:pt x="2322" y="3417"/>
                    </a:cubicBezTo>
                    <a:cubicBezTo>
                      <a:pt x="2307" y="3427"/>
                      <a:pt x="2298" y="3456"/>
                      <a:pt x="2290" y="3471"/>
                    </a:cubicBezTo>
                    <a:cubicBezTo>
                      <a:pt x="2279" y="3491"/>
                      <a:pt x="2270" y="3512"/>
                      <a:pt x="2262" y="3533"/>
                    </a:cubicBezTo>
                    <a:cubicBezTo>
                      <a:pt x="2246" y="3573"/>
                      <a:pt x="2234" y="3615"/>
                      <a:pt x="2222" y="3657"/>
                    </a:cubicBezTo>
                    <a:cubicBezTo>
                      <a:pt x="2198" y="3738"/>
                      <a:pt x="2185" y="3828"/>
                      <a:pt x="2144" y="3905"/>
                    </a:cubicBezTo>
                    <a:cubicBezTo>
                      <a:pt x="2138" y="3916"/>
                      <a:pt x="2129" y="3927"/>
                      <a:pt x="2123" y="3938"/>
                    </a:cubicBezTo>
                    <a:cubicBezTo>
                      <a:pt x="2117" y="3950"/>
                      <a:pt x="2110" y="3961"/>
                      <a:pt x="2107" y="3973"/>
                    </a:cubicBezTo>
                    <a:cubicBezTo>
                      <a:pt x="2102" y="3994"/>
                      <a:pt x="2113" y="4000"/>
                      <a:pt x="2128" y="4000"/>
                    </a:cubicBezTo>
                    <a:cubicBezTo>
                      <a:pt x="2142" y="4000"/>
                      <a:pt x="2162" y="3994"/>
                      <a:pt x="2175" y="3990"/>
                    </a:cubicBezTo>
                    <a:cubicBezTo>
                      <a:pt x="2158" y="3999"/>
                      <a:pt x="2129" y="4029"/>
                      <a:pt x="2122" y="4037"/>
                    </a:cubicBezTo>
                    <a:cubicBezTo>
                      <a:pt x="2112" y="4049"/>
                      <a:pt x="2099" y="4067"/>
                      <a:pt x="2099" y="4082"/>
                    </a:cubicBezTo>
                    <a:cubicBezTo>
                      <a:pt x="2098" y="4095"/>
                      <a:pt x="2093" y="4096"/>
                      <a:pt x="2107" y="4091"/>
                    </a:cubicBezTo>
                    <a:cubicBezTo>
                      <a:pt x="2130" y="4082"/>
                      <a:pt x="2158" y="4040"/>
                      <a:pt x="2172" y="4024"/>
                    </a:cubicBezTo>
                    <a:cubicBezTo>
                      <a:pt x="2159" y="4055"/>
                      <a:pt x="2143" y="4086"/>
                      <a:pt x="2124" y="4114"/>
                    </a:cubicBezTo>
                    <a:cubicBezTo>
                      <a:pt x="2104" y="4143"/>
                      <a:pt x="2081" y="4170"/>
                      <a:pt x="2056" y="4195"/>
                    </a:cubicBezTo>
                    <a:cubicBezTo>
                      <a:pt x="2081" y="4194"/>
                      <a:pt x="2105" y="4191"/>
                      <a:pt x="2129" y="4185"/>
                    </a:cubicBezTo>
                    <a:cubicBezTo>
                      <a:pt x="2153" y="4179"/>
                      <a:pt x="2176" y="4170"/>
                      <a:pt x="2197" y="4160"/>
                    </a:cubicBezTo>
                    <a:cubicBezTo>
                      <a:pt x="2182" y="4214"/>
                      <a:pt x="2139" y="4276"/>
                      <a:pt x="2090" y="4334"/>
                    </a:cubicBezTo>
                    <a:cubicBezTo>
                      <a:pt x="2042" y="4393"/>
                      <a:pt x="1988" y="4450"/>
                      <a:pt x="1948" y="4494"/>
                    </a:cubicBezTo>
                    <a:cubicBezTo>
                      <a:pt x="1965" y="4482"/>
                      <a:pt x="1983" y="4471"/>
                      <a:pt x="2003" y="4463"/>
                    </a:cubicBezTo>
                    <a:cubicBezTo>
                      <a:pt x="2022" y="4454"/>
                      <a:pt x="2043" y="4448"/>
                      <a:pt x="2064" y="4444"/>
                    </a:cubicBezTo>
                    <a:cubicBezTo>
                      <a:pt x="2048" y="4481"/>
                      <a:pt x="2020" y="4500"/>
                      <a:pt x="1995" y="4520"/>
                    </a:cubicBezTo>
                    <a:cubicBezTo>
                      <a:pt x="1970" y="4539"/>
                      <a:pt x="1949" y="4559"/>
                      <a:pt x="1948" y="4599"/>
                    </a:cubicBezTo>
                    <a:cubicBezTo>
                      <a:pt x="1960" y="4602"/>
                      <a:pt x="1972" y="4602"/>
                      <a:pt x="1983" y="4599"/>
                    </a:cubicBezTo>
                    <a:cubicBezTo>
                      <a:pt x="1994" y="4596"/>
                      <a:pt x="2005" y="4591"/>
                      <a:pt x="2013" y="4585"/>
                    </a:cubicBezTo>
                    <a:cubicBezTo>
                      <a:pt x="1953" y="4644"/>
                      <a:pt x="1907" y="4722"/>
                      <a:pt x="1863" y="4803"/>
                    </a:cubicBezTo>
                    <a:cubicBezTo>
                      <a:pt x="1820" y="4884"/>
                      <a:pt x="1780" y="4967"/>
                      <a:pt x="1733" y="5036"/>
                    </a:cubicBezTo>
                    <a:cubicBezTo>
                      <a:pt x="1840" y="5036"/>
                      <a:pt x="1865" y="5113"/>
                      <a:pt x="1904" y="5196"/>
                    </a:cubicBezTo>
                    <a:cubicBezTo>
                      <a:pt x="1943" y="5279"/>
                      <a:pt x="1995" y="5370"/>
                      <a:pt x="2156" y="5398"/>
                    </a:cubicBezTo>
                    <a:cubicBezTo>
                      <a:pt x="2223" y="5273"/>
                      <a:pt x="2146" y="5199"/>
                      <a:pt x="2052" y="5131"/>
                    </a:cubicBezTo>
                    <a:cubicBezTo>
                      <a:pt x="1958" y="5064"/>
                      <a:pt x="1848" y="5004"/>
                      <a:pt x="1848" y="4905"/>
                    </a:cubicBezTo>
                    <a:cubicBezTo>
                      <a:pt x="1966" y="4920"/>
                      <a:pt x="1955" y="4946"/>
                      <a:pt x="1956" y="4962"/>
                    </a:cubicBezTo>
                    <a:cubicBezTo>
                      <a:pt x="1956" y="4978"/>
                      <a:pt x="1969" y="4985"/>
                      <a:pt x="2134" y="4962"/>
                    </a:cubicBezTo>
                    <a:cubicBezTo>
                      <a:pt x="2069" y="5018"/>
                      <a:pt x="2168" y="5171"/>
                      <a:pt x="2206" y="5300"/>
                    </a:cubicBezTo>
                    <a:cubicBezTo>
                      <a:pt x="2244" y="5429"/>
                      <a:pt x="2222" y="5534"/>
                      <a:pt x="1916" y="5492"/>
                    </a:cubicBezTo>
                    <a:cubicBezTo>
                      <a:pt x="1987" y="5490"/>
                      <a:pt x="2042" y="5498"/>
                      <a:pt x="2084" y="5492"/>
                    </a:cubicBezTo>
                    <a:cubicBezTo>
                      <a:pt x="2127" y="5486"/>
                      <a:pt x="2157" y="5466"/>
                      <a:pt x="2178" y="5411"/>
                    </a:cubicBezTo>
                    <a:cubicBezTo>
                      <a:pt x="2134" y="5409"/>
                      <a:pt x="2091" y="5403"/>
                      <a:pt x="2049" y="5394"/>
                    </a:cubicBezTo>
                    <a:cubicBezTo>
                      <a:pt x="2007" y="5385"/>
                      <a:pt x="1966" y="5373"/>
                      <a:pt x="1926" y="5357"/>
                    </a:cubicBezTo>
                    <a:cubicBezTo>
                      <a:pt x="1778" y="5653"/>
                      <a:pt x="1679" y="5963"/>
                      <a:pt x="1583" y="6273"/>
                    </a:cubicBezTo>
                    <a:cubicBezTo>
                      <a:pt x="1487" y="6583"/>
                      <a:pt x="1392" y="6893"/>
                      <a:pt x="1252" y="7190"/>
                    </a:cubicBezTo>
                    <a:cubicBezTo>
                      <a:pt x="1268" y="7196"/>
                      <a:pt x="1293" y="7195"/>
                      <a:pt x="1318" y="7192"/>
                    </a:cubicBezTo>
                    <a:cubicBezTo>
                      <a:pt x="1342" y="7189"/>
                      <a:pt x="1366" y="7183"/>
                      <a:pt x="1379" y="7181"/>
                    </a:cubicBezTo>
                    <a:cubicBezTo>
                      <a:pt x="1073" y="7477"/>
                      <a:pt x="1612" y="8229"/>
                      <a:pt x="1966" y="8438"/>
                    </a:cubicBezTo>
                    <a:cubicBezTo>
                      <a:pt x="2006" y="8462"/>
                      <a:pt x="2126" y="8461"/>
                      <a:pt x="2188" y="8471"/>
                    </a:cubicBezTo>
                    <a:cubicBezTo>
                      <a:pt x="2309" y="8490"/>
                      <a:pt x="2348" y="8876"/>
                      <a:pt x="2451" y="9022"/>
                    </a:cubicBezTo>
                    <a:cubicBezTo>
                      <a:pt x="2606" y="9243"/>
                      <a:pt x="2776" y="9338"/>
                      <a:pt x="2785" y="9558"/>
                    </a:cubicBezTo>
                    <a:cubicBezTo>
                      <a:pt x="2795" y="9789"/>
                      <a:pt x="3214" y="9864"/>
                      <a:pt x="3214" y="10097"/>
                    </a:cubicBezTo>
                    <a:cubicBezTo>
                      <a:pt x="3214" y="10202"/>
                      <a:pt x="3338" y="10746"/>
                      <a:pt x="3406" y="10808"/>
                    </a:cubicBezTo>
                    <a:cubicBezTo>
                      <a:pt x="3678" y="11056"/>
                      <a:pt x="4114" y="11262"/>
                      <a:pt x="4494" y="11359"/>
                    </a:cubicBezTo>
                    <a:cubicBezTo>
                      <a:pt x="5152" y="11528"/>
                      <a:pt x="5626" y="11520"/>
                      <a:pt x="6228" y="11836"/>
                    </a:cubicBezTo>
                    <a:cubicBezTo>
                      <a:pt x="6475" y="11966"/>
                      <a:pt x="6741" y="12038"/>
                      <a:pt x="7030" y="11971"/>
                    </a:cubicBezTo>
                    <a:cubicBezTo>
                      <a:pt x="7038" y="12021"/>
                      <a:pt x="7129" y="12167"/>
                      <a:pt x="7229" y="12311"/>
                    </a:cubicBezTo>
                    <a:cubicBezTo>
                      <a:pt x="7329" y="12456"/>
                      <a:pt x="7439" y="12599"/>
                      <a:pt x="7485" y="12642"/>
                    </a:cubicBezTo>
                    <a:cubicBezTo>
                      <a:pt x="7544" y="12503"/>
                      <a:pt x="7649" y="12596"/>
                      <a:pt x="7732" y="12694"/>
                    </a:cubicBezTo>
                    <a:cubicBezTo>
                      <a:pt x="7816" y="12792"/>
                      <a:pt x="7878" y="12894"/>
                      <a:pt x="7849" y="12774"/>
                    </a:cubicBezTo>
                    <a:cubicBezTo>
                      <a:pt x="7920" y="12818"/>
                      <a:pt x="8051" y="12886"/>
                      <a:pt x="8187" y="12931"/>
                    </a:cubicBezTo>
                    <a:cubicBezTo>
                      <a:pt x="8323" y="12975"/>
                      <a:pt x="8464" y="12997"/>
                      <a:pt x="8552" y="12950"/>
                    </a:cubicBezTo>
                    <a:cubicBezTo>
                      <a:pt x="8517" y="12797"/>
                      <a:pt x="8514" y="12731"/>
                      <a:pt x="8810" y="12777"/>
                    </a:cubicBezTo>
                    <a:cubicBezTo>
                      <a:pt x="9173" y="12834"/>
                      <a:pt x="8835" y="12855"/>
                      <a:pt x="8926" y="13007"/>
                    </a:cubicBezTo>
                    <a:cubicBezTo>
                      <a:pt x="9029" y="13179"/>
                      <a:pt x="9217" y="12964"/>
                      <a:pt x="9134" y="13273"/>
                    </a:cubicBezTo>
                    <a:cubicBezTo>
                      <a:pt x="9117" y="13337"/>
                      <a:pt x="8991" y="13626"/>
                      <a:pt x="9172" y="13622"/>
                    </a:cubicBezTo>
                    <a:cubicBezTo>
                      <a:pt x="9020" y="13817"/>
                      <a:pt x="8780" y="13910"/>
                      <a:pt x="8661" y="14079"/>
                    </a:cubicBezTo>
                    <a:cubicBezTo>
                      <a:pt x="8557" y="14227"/>
                      <a:pt x="8629" y="14694"/>
                      <a:pt x="8434" y="14765"/>
                    </a:cubicBezTo>
                    <a:cubicBezTo>
                      <a:pt x="8580" y="14834"/>
                      <a:pt x="8589" y="14835"/>
                      <a:pt x="8588" y="14818"/>
                    </a:cubicBezTo>
                    <a:cubicBezTo>
                      <a:pt x="8587" y="14802"/>
                      <a:pt x="8576" y="14768"/>
                      <a:pt x="8682" y="14768"/>
                    </a:cubicBezTo>
                    <a:cubicBezTo>
                      <a:pt x="8682" y="14929"/>
                      <a:pt x="8314" y="14879"/>
                      <a:pt x="8339" y="15107"/>
                    </a:cubicBezTo>
                    <a:cubicBezTo>
                      <a:pt x="8363" y="15328"/>
                      <a:pt x="8698" y="15501"/>
                      <a:pt x="8878" y="15624"/>
                    </a:cubicBezTo>
                    <a:cubicBezTo>
                      <a:pt x="9401" y="15981"/>
                      <a:pt x="9372" y="16672"/>
                      <a:pt x="10002" y="16892"/>
                    </a:cubicBezTo>
                    <a:cubicBezTo>
                      <a:pt x="10211" y="16965"/>
                      <a:pt x="10545" y="16936"/>
                      <a:pt x="10668" y="17130"/>
                    </a:cubicBezTo>
                    <a:cubicBezTo>
                      <a:pt x="10850" y="17418"/>
                      <a:pt x="10787" y="17763"/>
                      <a:pt x="10700" y="18065"/>
                    </a:cubicBezTo>
                    <a:cubicBezTo>
                      <a:pt x="10631" y="18311"/>
                      <a:pt x="10524" y="18547"/>
                      <a:pt x="10434" y="18787"/>
                    </a:cubicBezTo>
                    <a:cubicBezTo>
                      <a:pt x="10384" y="18920"/>
                      <a:pt x="10359" y="19058"/>
                      <a:pt x="10332" y="19196"/>
                    </a:cubicBezTo>
                    <a:cubicBezTo>
                      <a:pt x="10306" y="19331"/>
                      <a:pt x="10277" y="19470"/>
                      <a:pt x="10213" y="19597"/>
                    </a:cubicBezTo>
                    <a:cubicBezTo>
                      <a:pt x="10162" y="19698"/>
                      <a:pt x="10068" y="19780"/>
                      <a:pt x="10020" y="19881"/>
                    </a:cubicBezTo>
                    <a:cubicBezTo>
                      <a:pt x="9966" y="19996"/>
                      <a:pt x="9893" y="20188"/>
                      <a:pt x="9975" y="20305"/>
                    </a:cubicBezTo>
                    <a:cubicBezTo>
                      <a:pt x="10077" y="20451"/>
                      <a:pt x="10044" y="20404"/>
                      <a:pt x="9973" y="20614"/>
                    </a:cubicBezTo>
                    <a:cubicBezTo>
                      <a:pt x="9876" y="20903"/>
                      <a:pt x="9774" y="20847"/>
                      <a:pt x="9560" y="20897"/>
                    </a:cubicBezTo>
                    <a:cubicBezTo>
                      <a:pt x="9593" y="20912"/>
                      <a:pt x="9606" y="20927"/>
                      <a:pt x="9601" y="20941"/>
                    </a:cubicBezTo>
                    <a:cubicBezTo>
                      <a:pt x="9595" y="20955"/>
                      <a:pt x="9571" y="20969"/>
                      <a:pt x="9527" y="20983"/>
                    </a:cubicBezTo>
                    <a:cubicBezTo>
                      <a:pt x="9655" y="20950"/>
                      <a:pt x="9711" y="20956"/>
                      <a:pt x="9726" y="20997"/>
                    </a:cubicBezTo>
                    <a:cubicBezTo>
                      <a:pt x="9740" y="21039"/>
                      <a:pt x="9713" y="21116"/>
                      <a:pt x="9675" y="21225"/>
                    </a:cubicBezTo>
                    <a:cubicBezTo>
                      <a:pt x="9687" y="21226"/>
                      <a:pt x="9699" y="21225"/>
                      <a:pt x="9710" y="21223"/>
                    </a:cubicBezTo>
                    <a:cubicBezTo>
                      <a:pt x="9721" y="21220"/>
                      <a:pt x="9732" y="21216"/>
                      <a:pt x="9741" y="21211"/>
                    </a:cubicBezTo>
                    <a:cubicBezTo>
                      <a:pt x="9692" y="21250"/>
                      <a:pt x="9672" y="21280"/>
                      <a:pt x="9675" y="21296"/>
                    </a:cubicBezTo>
                    <a:cubicBezTo>
                      <a:pt x="9677" y="21312"/>
                      <a:pt x="9702" y="21315"/>
                      <a:pt x="9740" y="21299"/>
                    </a:cubicBezTo>
                    <a:cubicBezTo>
                      <a:pt x="9671" y="21328"/>
                      <a:pt x="9692" y="21483"/>
                      <a:pt x="9721" y="21525"/>
                    </a:cubicBezTo>
                    <a:cubicBezTo>
                      <a:pt x="9764" y="21592"/>
                      <a:pt x="9841" y="21594"/>
                      <a:pt x="9922" y="21585"/>
                    </a:cubicBezTo>
                    <a:cubicBezTo>
                      <a:pt x="9984" y="21578"/>
                      <a:pt x="10434" y="21399"/>
                      <a:pt x="10462" y="21434"/>
                    </a:cubicBezTo>
                    <a:cubicBezTo>
                      <a:pt x="10449" y="21418"/>
                      <a:pt x="10435" y="21407"/>
                      <a:pt x="10418" y="21401"/>
                    </a:cubicBezTo>
                    <a:cubicBezTo>
                      <a:pt x="10401" y="21394"/>
                      <a:pt x="10384" y="21391"/>
                      <a:pt x="10363" y="21393"/>
                    </a:cubicBezTo>
                    <a:cubicBezTo>
                      <a:pt x="10381" y="21382"/>
                      <a:pt x="10410" y="21335"/>
                      <a:pt x="10438" y="21291"/>
                    </a:cubicBezTo>
                    <a:cubicBezTo>
                      <a:pt x="10466" y="21246"/>
                      <a:pt x="10495" y="21203"/>
                      <a:pt x="10513" y="21200"/>
                    </a:cubicBezTo>
                    <a:cubicBezTo>
                      <a:pt x="10508" y="21216"/>
                      <a:pt x="10612" y="21174"/>
                      <a:pt x="10731" y="21120"/>
                    </a:cubicBezTo>
                    <a:cubicBezTo>
                      <a:pt x="10849" y="21065"/>
                      <a:pt x="10981" y="20999"/>
                      <a:pt x="11029" y="20966"/>
                    </a:cubicBezTo>
                    <a:cubicBezTo>
                      <a:pt x="10996" y="20933"/>
                      <a:pt x="10959" y="20906"/>
                      <a:pt x="10916" y="20885"/>
                    </a:cubicBezTo>
                    <a:cubicBezTo>
                      <a:pt x="10874" y="20865"/>
                      <a:pt x="10827" y="20850"/>
                      <a:pt x="10776" y="20842"/>
                    </a:cubicBezTo>
                    <a:cubicBezTo>
                      <a:pt x="10769" y="20823"/>
                      <a:pt x="10918" y="20718"/>
                      <a:pt x="11074" y="20611"/>
                    </a:cubicBezTo>
                    <a:cubicBezTo>
                      <a:pt x="11231" y="20504"/>
                      <a:pt x="11395" y="20396"/>
                      <a:pt x="11418" y="20371"/>
                    </a:cubicBezTo>
                    <a:cubicBezTo>
                      <a:pt x="11400" y="20378"/>
                      <a:pt x="11383" y="20380"/>
                      <a:pt x="11365" y="20379"/>
                    </a:cubicBezTo>
                    <a:cubicBezTo>
                      <a:pt x="11346" y="20378"/>
                      <a:pt x="11329" y="20374"/>
                      <a:pt x="11312" y="20365"/>
                    </a:cubicBezTo>
                    <a:cubicBezTo>
                      <a:pt x="11332" y="20359"/>
                      <a:pt x="11387" y="20341"/>
                      <a:pt x="11442" y="20326"/>
                    </a:cubicBezTo>
                    <a:cubicBezTo>
                      <a:pt x="11497" y="20312"/>
                      <a:pt x="11552" y="20299"/>
                      <a:pt x="11571" y="20303"/>
                    </a:cubicBezTo>
                    <a:cubicBezTo>
                      <a:pt x="11537" y="20296"/>
                      <a:pt x="11485" y="20273"/>
                      <a:pt x="11433" y="20255"/>
                    </a:cubicBezTo>
                    <a:cubicBezTo>
                      <a:pt x="11381" y="20237"/>
                      <a:pt x="11329" y="20223"/>
                      <a:pt x="11296" y="20236"/>
                    </a:cubicBezTo>
                    <a:cubicBezTo>
                      <a:pt x="11332" y="20204"/>
                      <a:pt x="11488" y="20114"/>
                      <a:pt x="11638" y="20032"/>
                    </a:cubicBezTo>
                    <a:cubicBezTo>
                      <a:pt x="11788" y="19950"/>
                      <a:pt x="11932" y="19876"/>
                      <a:pt x="11948" y="19876"/>
                    </a:cubicBezTo>
                    <a:cubicBezTo>
                      <a:pt x="11958" y="19914"/>
                      <a:pt x="12173" y="19837"/>
                      <a:pt x="12394" y="19739"/>
                    </a:cubicBezTo>
                    <a:cubicBezTo>
                      <a:pt x="12615" y="19641"/>
                      <a:pt x="12842" y="19523"/>
                      <a:pt x="12876" y="19478"/>
                    </a:cubicBezTo>
                    <a:lnTo>
                      <a:pt x="12871" y="19479"/>
                    </a:lnTo>
                    <a:cubicBezTo>
                      <a:pt x="12909" y="19363"/>
                      <a:pt x="12795" y="19310"/>
                      <a:pt x="12712" y="19254"/>
                    </a:cubicBezTo>
                    <a:cubicBezTo>
                      <a:pt x="12629" y="19198"/>
                      <a:pt x="12578" y="19138"/>
                      <a:pt x="12739" y="19005"/>
                    </a:cubicBezTo>
                    <a:cubicBezTo>
                      <a:pt x="12739" y="19378"/>
                      <a:pt x="13027" y="19263"/>
                      <a:pt x="13341" y="19051"/>
                    </a:cubicBezTo>
                    <a:cubicBezTo>
                      <a:pt x="13656" y="18839"/>
                      <a:pt x="13998" y="18530"/>
                      <a:pt x="14105" y="18515"/>
                    </a:cubicBezTo>
                    <a:cubicBezTo>
                      <a:pt x="14082" y="18543"/>
                      <a:pt x="14060" y="18571"/>
                      <a:pt x="14038" y="18600"/>
                    </a:cubicBezTo>
                    <a:cubicBezTo>
                      <a:pt x="14016" y="18629"/>
                      <a:pt x="13996" y="18658"/>
                      <a:pt x="13976" y="18688"/>
                    </a:cubicBezTo>
                    <a:cubicBezTo>
                      <a:pt x="14141" y="18536"/>
                      <a:pt x="14316" y="18386"/>
                      <a:pt x="14443" y="18208"/>
                    </a:cubicBezTo>
                    <a:cubicBezTo>
                      <a:pt x="14557" y="18048"/>
                      <a:pt x="14489" y="17831"/>
                      <a:pt x="14653" y="17702"/>
                    </a:cubicBezTo>
                    <a:cubicBezTo>
                      <a:pt x="14942" y="17474"/>
                      <a:pt x="15363" y="17362"/>
                      <a:pt x="15675" y="17185"/>
                    </a:cubicBezTo>
                    <a:cubicBezTo>
                      <a:pt x="16022" y="16988"/>
                      <a:pt x="16194" y="16726"/>
                      <a:pt x="16288" y="16390"/>
                    </a:cubicBezTo>
                    <a:cubicBezTo>
                      <a:pt x="16317" y="16285"/>
                      <a:pt x="16486" y="15650"/>
                      <a:pt x="16437" y="15664"/>
                    </a:cubicBezTo>
                    <a:close/>
                    <a:moveTo>
                      <a:pt x="14628" y="13362"/>
                    </a:moveTo>
                    <a:lnTo>
                      <a:pt x="14630" y="13364"/>
                    </a:lnTo>
                    <a:lnTo>
                      <a:pt x="14632" y="13365"/>
                    </a:lnTo>
                    <a:cubicBezTo>
                      <a:pt x="14632" y="13363"/>
                      <a:pt x="14632" y="13361"/>
                      <a:pt x="14631" y="13361"/>
                    </a:cubicBezTo>
                    <a:cubicBezTo>
                      <a:pt x="14630" y="13360"/>
                      <a:pt x="14628" y="13361"/>
                      <a:pt x="14628" y="13362"/>
                    </a:cubicBezTo>
                    <a:close/>
                    <a:moveTo>
                      <a:pt x="1952" y="1957"/>
                    </a:moveTo>
                    <a:cubicBezTo>
                      <a:pt x="1962" y="1957"/>
                      <a:pt x="1973" y="1956"/>
                      <a:pt x="1983" y="1954"/>
                    </a:cubicBezTo>
                    <a:cubicBezTo>
                      <a:pt x="1993" y="1952"/>
                      <a:pt x="2002" y="1949"/>
                      <a:pt x="2012" y="1946"/>
                    </a:cubicBezTo>
                    <a:cubicBezTo>
                      <a:pt x="2004" y="1946"/>
                      <a:pt x="1996" y="1947"/>
                      <a:pt x="1986" y="1949"/>
                    </a:cubicBezTo>
                    <a:cubicBezTo>
                      <a:pt x="1976" y="1951"/>
                      <a:pt x="1965" y="1953"/>
                      <a:pt x="1952" y="1957"/>
                    </a:cubicBezTo>
                    <a:close/>
                    <a:moveTo>
                      <a:pt x="10376" y="5716"/>
                    </a:moveTo>
                    <a:cubicBezTo>
                      <a:pt x="10382" y="5717"/>
                      <a:pt x="10389" y="5718"/>
                      <a:pt x="10395" y="5720"/>
                    </a:cubicBezTo>
                    <a:cubicBezTo>
                      <a:pt x="10401" y="5721"/>
                      <a:pt x="10407" y="5723"/>
                      <a:pt x="10412" y="5724"/>
                    </a:cubicBezTo>
                    <a:cubicBezTo>
                      <a:pt x="10426" y="5720"/>
                      <a:pt x="10434" y="5716"/>
                      <a:pt x="10429" y="5714"/>
                    </a:cubicBezTo>
                    <a:cubicBezTo>
                      <a:pt x="10425" y="5712"/>
                      <a:pt x="10409" y="5712"/>
                      <a:pt x="10376" y="5716"/>
                    </a:cubicBezTo>
                    <a:close/>
                    <a:moveTo>
                      <a:pt x="18164" y="4518"/>
                    </a:moveTo>
                    <a:cubicBezTo>
                      <a:pt x="18146" y="4555"/>
                      <a:pt x="18204" y="4604"/>
                      <a:pt x="18270" y="4648"/>
                    </a:cubicBezTo>
                    <a:cubicBezTo>
                      <a:pt x="18335" y="4693"/>
                      <a:pt x="18410" y="4732"/>
                      <a:pt x="18427" y="4751"/>
                    </a:cubicBezTo>
                    <a:cubicBezTo>
                      <a:pt x="18434" y="4707"/>
                      <a:pt x="18391" y="4618"/>
                      <a:pt x="18330" y="4544"/>
                    </a:cubicBezTo>
                    <a:cubicBezTo>
                      <a:pt x="18268" y="4470"/>
                      <a:pt x="18190" y="4410"/>
                      <a:pt x="18127" y="4423"/>
                    </a:cubicBezTo>
                    <a:cubicBezTo>
                      <a:pt x="18131" y="4439"/>
                      <a:pt x="18137" y="4455"/>
                      <a:pt x="18143" y="4471"/>
                    </a:cubicBezTo>
                    <a:cubicBezTo>
                      <a:pt x="18149" y="4487"/>
                      <a:pt x="18156" y="4502"/>
                      <a:pt x="18164" y="4518"/>
                    </a:cubicBezTo>
                    <a:cubicBezTo>
                      <a:pt x="18154" y="4538"/>
                      <a:pt x="18155" y="4536"/>
                      <a:pt x="18158" y="4530"/>
                    </a:cubicBezTo>
                    <a:cubicBezTo>
                      <a:pt x="18161" y="4525"/>
                      <a:pt x="18165" y="4514"/>
                      <a:pt x="18164" y="4518"/>
                    </a:cubicBezTo>
                    <a:close/>
                    <a:moveTo>
                      <a:pt x="18030" y="4236"/>
                    </a:moveTo>
                    <a:cubicBezTo>
                      <a:pt x="18011" y="4219"/>
                      <a:pt x="17992" y="4203"/>
                      <a:pt x="17972" y="4186"/>
                    </a:cubicBezTo>
                    <a:cubicBezTo>
                      <a:pt x="17952" y="4170"/>
                      <a:pt x="17932" y="4154"/>
                      <a:pt x="17911" y="4139"/>
                    </a:cubicBezTo>
                    <a:cubicBezTo>
                      <a:pt x="17897" y="4168"/>
                      <a:pt x="17942" y="4238"/>
                      <a:pt x="18000" y="4298"/>
                    </a:cubicBezTo>
                    <a:cubicBezTo>
                      <a:pt x="18057" y="4357"/>
                      <a:pt x="18127" y="4405"/>
                      <a:pt x="18163" y="4389"/>
                    </a:cubicBezTo>
                    <a:cubicBezTo>
                      <a:pt x="18141" y="4364"/>
                      <a:pt x="18119" y="4338"/>
                      <a:pt x="18096" y="4313"/>
                    </a:cubicBezTo>
                    <a:cubicBezTo>
                      <a:pt x="18074" y="4287"/>
                      <a:pt x="18052" y="4262"/>
                      <a:pt x="18030" y="4236"/>
                    </a:cubicBezTo>
                    <a:cubicBezTo>
                      <a:pt x="18016" y="4222"/>
                      <a:pt x="18018" y="4224"/>
                      <a:pt x="18022" y="4229"/>
                    </a:cubicBezTo>
                    <a:cubicBezTo>
                      <a:pt x="18027" y="4233"/>
                      <a:pt x="18034" y="4240"/>
                      <a:pt x="18030" y="4236"/>
                    </a:cubicBezTo>
                    <a:close/>
                    <a:moveTo>
                      <a:pt x="15747" y="3694"/>
                    </a:moveTo>
                    <a:cubicBezTo>
                      <a:pt x="15680" y="3615"/>
                      <a:pt x="15630" y="3527"/>
                      <a:pt x="15582" y="3439"/>
                    </a:cubicBezTo>
                    <a:cubicBezTo>
                      <a:pt x="15526" y="3337"/>
                      <a:pt x="15469" y="3209"/>
                      <a:pt x="15354" y="3146"/>
                    </a:cubicBezTo>
                    <a:cubicBezTo>
                      <a:pt x="15327" y="3132"/>
                      <a:pt x="15299" y="3122"/>
                      <a:pt x="15269" y="3115"/>
                    </a:cubicBezTo>
                    <a:cubicBezTo>
                      <a:pt x="15263" y="3114"/>
                      <a:pt x="15241" y="3113"/>
                      <a:pt x="15221" y="3111"/>
                    </a:cubicBezTo>
                    <a:cubicBezTo>
                      <a:pt x="15200" y="3109"/>
                      <a:pt x="15180" y="3107"/>
                      <a:pt x="15178" y="3104"/>
                    </a:cubicBezTo>
                    <a:cubicBezTo>
                      <a:pt x="15199" y="3138"/>
                      <a:pt x="15222" y="3173"/>
                      <a:pt x="15245" y="3206"/>
                    </a:cubicBezTo>
                    <a:cubicBezTo>
                      <a:pt x="15268" y="3240"/>
                      <a:pt x="15292" y="3273"/>
                      <a:pt x="15317" y="3306"/>
                    </a:cubicBezTo>
                    <a:cubicBezTo>
                      <a:pt x="15317" y="3304"/>
                      <a:pt x="15295" y="3305"/>
                      <a:pt x="15273" y="3307"/>
                    </a:cubicBezTo>
                    <a:cubicBezTo>
                      <a:pt x="15251" y="3309"/>
                      <a:pt x="15227" y="3312"/>
                      <a:pt x="15224" y="3314"/>
                    </a:cubicBezTo>
                    <a:cubicBezTo>
                      <a:pt x="15249" y="3334"/>
                      <a:pt x="15280" y="3349"/>
                      <a:pt x="15306" y="3367"/>
                    </a:cubicBezTo>
                    <a:cubicBezTo>
                      <a:pt x="15330" y="3383"/>
                      <a:pt x="15356" y="3395"/>
                      <a:pt x="15380" y="3410"/>
                    </a:cubicBezTo>
                    <a:cubicBezTo>
                      <a:pt x="15391" y="3418"/>
                      <a:pt x="15402" y="3426"/>
                      <a:pt x="15410" y="3436"/>
                    </a:cubicBezTo>
                    <a:cubicBezTo>
                      <a:pt x="15433" y="3462"/>
                      <a:pt x="15449" y="3492"/>
                      <a:pt x="15475" y="3517"/>
                    </a:cubicBezTo>
                    <a:cubicBezTo>
                      <a:pt x="15499" y="3538"/>
                      <a:pt x="15525" y="3557"/>
                      <a:pt x="15551" y="3576"/>
                    </a:cubicBezTo>
                    <a:cubicBezTo>
                      <a:pt x="15605" y="3616"/>
                      <a:pt x="15659" y="3652"/>
                      <a:pt x="15717" y="3686"/>
                    </a:cubicBezTo>
                    <a:cubicBezTo>
                      <a:pt x="15729" y="3693"/>
                      <a:pt x="15740" y="3702"/>
                      <a:pt x="15755" y="3704"/>
                    </a:cubicBezTo>
                    <a:cubicBezTo>
                      <a:pt x="15752" y="3700"/>
                      <a:pt x="15749" y="3697"/>
                      <a:pt x="15747" y="3694"/>
                    </a:cubicBezTo>
                    <a:close/>
                    <a:moveTo>
                      <a:pt x="14632" y="2497"/>
                    </a:moveTo>
                    <a:cubicBezTo>
                      <a:pt x="14726" y="2583"/>
                      <a:pt x="14730" y="2581"/>
                      <a:pt x="14708" y="2559"/>
                    </a:cubicBezTo>
                    <a:cubicBezTo>
                      <a:pt x="14687" y="2537"/>
                      <a:pt x="14640" y="2494"/>
                      <a:pt x="14632" y="2497"/>
                    </a:cubicBezTo>
                    <a:cubicBezTo>
                      <a:pt x="14639" y="2494"/>
                      <a:pt x="14755" y="2601"/>
                      <a:pt x="14768" y="2612"/>
                    </a:cubicBezTo>
                    <a:cubicBezTo>
                      <a:pt x="14817" y="2650"/>
                      <a:pt x="14866" y="2687"/>
                      <a:pt x="14917" y="2724"/>
                    </a:cubicBezTo>
                    <a:cubicBezTo>
                      <a:pt x="14968" y="2760"/>
                      <a:pt x="15019" y="2796"/>
                      <a:pt x="15070" y="2832"/>
                    </a:cubicBezTo>
                    <a:cubicBezTo>
                      <a:pt x="15114" y="2863"/>
                      <a:pt x="15148" y="2898"/>
                      <a:pt x="15197" y="2924"/>
                    </a:cubicBezTo>
                    <a:cubicBezTo>
                      <a:pt x="15203" y="2916"/>
                      <a:pt x="15199" y="2906"/>
                      <a:pt x="15193" y="2897"/>
                    </a:cubicBezTo>
                    <a:cubicBezTo>
                      <a:pt x="15186" y="2887"/>
                      <a:pt x="15176" y="2879"/>
                      <a:pt x="15167" y="2876"/>
                    </a:cubicBezTo>
                    <a:cubicBezTo>
                      <a:pt x="15183" y="2882"/>
                      <a:pt x="15191" y="2885"/>
                      <a:pt x="15192" y="2884"/>
                    </a:cubicBezTo>
                    <a:cubicBezTo>
                      <a:pt x="15194" y="2883"/>
                      <a:pt x="15187" y="2879"/>
                      <a:pt x="15174" y="2871"/>
                    </a:cubicBezTo>
                    <a:cubicBezTo>
                      <a:pt x="15224" y="2867"/>
                      <a:pt x="15273" y="2906"/>
                      <a:pt x="15322" y="2948"/>
                    </a:cubicBezTo>
                    <a:cubicBezTo>
                      <a:pt x="15370" y="2990"/>
                      <a:pt x="15418" y="3036"/>
                      <a:pt x="15464" y="3046"/>
                    </a:cubicBezTo>
                    <a:cubicBezTo>
                      <a:pt x="15450" y="3023"/>
                      <a:pt x="15446" y="3005"/>
                      <a:pt x="15452" y="2993"/>
                    </a:cubicBezTo>
                    <a:cubicBezTo>
                      <a:pt x="15459" y="2981"/>
                      <a:pt x="15475" y="2974"/>
                      <a:pt x="15502" y="2973"/>
                    </a:cubicBezTo>
                    <a:cubicBezTo>
                      <a:pt x="15475" y="2994"/>
                      <a:pt x="15495" y="3010"/>
                      <a:pt x="15523" y="3019"/>
                    </a:cubicBezTo>
                    <a:cubicBezTo>
                      <a:pt x="15552" y="3028"/>
                      <a:pt x="15589" y="3030"/>
                      <a:pt x="15598" y="3022"/>
                    </a:cubicBezTo>
                    <a:cubicBezTo>
                      <a:pt x="15643" y="3037"/>
                      <a:pt x="15680" y="3057"/>
                      <a:pt x="15708" y="3082"/>
                    </a:cubicBezTo>
                    <a:cubicBezTo>
                      <a:pt x="15735" y="3106"/>
                      <a:pt x="15756" y="3136"/>
                      <a:pt x="15767" y="3170"/>
                    </a:cubicBezTo>
                    <a:cubicBezTo>
                      <a:pt x="15749" y="3172"/>
                      <a:pt x="15731" y="3174"/>
                      <a:pt x="15713" y="3176"/>
                    </a:cubicBezTo>
                    <a:cubicBezTo>
                      <a:pt x="15695" y="3177"/>
                      <a:pt x="15677" y="3178"/>
                      <a:pt x="15659" y="3179"/>
                    </a:cubicBezTo>
                    <a:cubicBezTo>
                      <a:pt x="15671" y="3183"/>
                      <a:pt x="15755" y="3255"/>
                      <a:pt x="15835" y="3327"/>
                    </a:cubicBezTo>
                    <a:cubicBezTo>
                      <a:pt x="15915" y="3399"/>
                      <a:pt x="15989" y="3471"/>
                      <a:pt x="15981" y="3477"/>
                    </a:cubicBezTo>
                    <a:cubicBezTo>
                      <a:pt x="16007" y="3500"/>
                      <a:pt x="16026" y="3478"/>
                      <a:pt x="16039" y="3449"/>
                    </a:cubicBezTo>
                    <a:cubicBezTo>
                      <a:pt x="16053" y="3419"/>
                      <a:pt x="16061" y="3381"/>
                      <a:pt x="16067" y="3369"/>
                    </a:cubicBezTo>
                    <a:cubicBezTo>
                      <a:pt x="16113" y="3381"/>
                      <a:pt x="16132" y="3448"/>
                      <a:pt x="16154" y="3523"/>
                    </a:cubicBezTo>
                    <a:cubicBezTo>
                      <a:pt x="16177" y="3599"/>
                      <a:pt x="16202" y="3684"/>
                      <a:pt x="16262" y="3732"/>
                    </a:cubicBezTo>
                    <a:cubicBezTo>
                      <a:pt x="16276" y="3660"/>
                      <a:pt x="16276" y="3607"/>
                      <a:pt x="16287" y="3556"/>
                    </a:cubicBezTo>
                    <a:cubicBezTo>
                      <a:pt x="16299" y="3505"/>
                      <a:pt x="16321" y="3456"/>
                      <a:pt x="16379" y="3395"/>
                    </a:cubicBezTo>
                    <a:cubicBezTo>
                      <a:pt x="16362" y="3378"/>
                      <a:pt x="16279" y="3286"/>
                      <a:pt x="16194" y="3204"/>
                    </a:cubicBezTo>
                    <a:cubicBezTo>
                      <a:pt x="16109" y="3122"/>
                      <a:pt x="16023" y="3051"/>
                      <a:pt x="15998" y="3077"/>
                    </a:cubicBezTo>
                    <a:cubicBezTo>
                      <a:pt x="16001" y="3087"/>
                      <a:pt x="16007" y="3096"/>
                      <a:pt x="16014" y="3105"/>
                    </a:cubicBezTo>
                    <a:cubicBezTo>
                      <a:pt x="16020" y="3114"/>
                      <a:pt x="16028" y="3122"/>
                      <a:pt x="16037" y="3129"/>
                    </a:cubicBezTo>
                    <a:cubicBezTo>
                      <a:pt x="15996" y="3110"/>
                      <a:pt x="15956" y="3090"/>
                      <a:pt x="15916" y="3070"/>
                    </a:cubicBezTo>
                    <a:cubicBezTo>
                      <a:pt x="15876" y="3049"/>
                      <a:pt x="15837" y="3027"/>
                      <a:pt x="15799" y="3005"/>
                    </a:cubicBezTo>
                    <a:cubicBezTo>
                      <a:pt x="15809" y="3004"/>
                      <a:pt x="15819" y="3004"/>
                      <a:pt x="15829" y="3005"/>
                    </a:cubicBezTo>
                    <a:cubicBezTo>
                      <a:pt x="15839" y="3006"/>
                      <a:pt x="15848" y="3007"/>
                      <a:pt x="15858" y="3009"/>
                    </a:cubicBezTo>
                    <a:cubicBezTo>
                      <a:pt x="15798" y="2968"/>
                      <a:pt x="15555" y="2832"/>
                      <a:pt x="15330" y="2728"/>
                    </a:cubicBezTo>
                    <a:cubicBezTo>
                      <a:pt x="15105" y="2623"/>
                      <a:pt x="14898" y="2550"/>
                      <a:pt x="14908" y="2631"/>
                    </a:cubicBezTo>
                    <a:cubicBezTo>
                      <a:pt x="14843" y="2619"/>
                      <a:pt x="14822" y="2570"/>
                      <a:pt x="14796" y="2526"/>
                    </a:cubicBezTo>
                    <a:cubicBezTo>
                      <a:pt x="14771" y="2481"/>
                      <a:pt x="14741" y="2441"/>
                      <a:pt x="14660" y="2446"/>
                    </a:cubicBezTo>
                    <a:cubicBezTo>
                      <a:pt x="14674" y="2465"/>
                      <a:pt x="14677" y="2474"/>
                      <a:pt x="14672" y="2480"/>
                    </a:cubicBezTo>
                    <a:cubicBezTo>
                      <a:pt x="14667" y="2486"/>
                      <a:pt x="14653" y="2489"/>
                      <a:pt x="14632" y="2497"/>
                    </a:cubicBezTo>
                    <a:close/>
                    <a:moveTo>
                      <a:pt x="12239" y="1976"/>
                    </a:moveTo>
                    <a:cubicBezTo>
                      <a:pt x="12186" y="1952"/>
                      <a:pt x="12161" y="1943"/>
                      <a:pt x="12165" y="1950"/>
                    </a:cubicBezTo>
                    <a:cubicBezTo>
                      <a:pt x="12169" y="1957"/>
                      <a:pt x="12201" y="1980"/>
                      <a:pt x="12262" y="2018"/>
                    </a:cubicBezTo>
                    <a:cubicBezTo>
                      <a:pt x="12237" y="2017"/>
                      <a:pt x="12212" y="2014"/>
                      <a:pt x="12188" y="2008"/>
                    </a:cubicBezTo>
                    <a:cubicBezTo>
                      <a:pt x="12164" y="2002"/>
                      <a:pt x="12141" y="1994"/>
                      <a:pt x="12120" y="1983"/>
                    </a:cubicBezTo>
                    <a:cubicBezTo>
                      <a:pt x="12129" y="1998"/>
                      <a:pt x="12178" y="2028"/>
                      <a:pt x="12212" y="2054"/>
                    </a:cubicBezTo>
                    <a:cubicBezTo>
                      <a:pt x="12245" y="2081"/>
                      <a:pt x="12261" y="2103"/>
                      <a:pt x="12204" y="2101"/>
                    </a:cubicBezTo>
                    <a:cubicBezTo>
                      <a:pt x="12235" y="2102"/>
                      <a:pt x="12257" y="2108"/>
                      <a:pt x="12269" y="2105"/>
                    </a:cubicBezTo>
                    <a:cubicBezTo>
                      <a:pt x="12281" y="2101"/>
                      <a:pt x="12284" y="2087"/>
                      <a:pt x="12278" y="2048"/>
                    </a:cubicBezTo>
                    <a:cubicBezTo>
                      <a:pt x="12314" y="2049"/>
                      <a:pt x="12355" y="2070"/>
                      <a:pt x="12375" y="2095"/>
                    </a:cubicBezTo>
                    <a:cubicBezTo>
                      <a:pt x="12395" y="2120"/>
                      <a:pt x="12396" y="2150"/>
                      <a:pt x="12352" y="2169"/>
                    </a:cubicBezTo>
                    <a:cubicBezTo>
                      <a:pt x="12447" y="2231"/>
                      <a:pt x="12537" y="2248"/>
                      <a:pt x="12632" y="2249"/>
                    </a:cubicBezTo>
                    <a:cubicBezTo>
                      <a:pt x="12727" y="2251"/>
                      <a:pt x="12826" y="2236"/>
                      <a:pt x="12940" y="2236"/>
                    </a:cubicBezTo>
                    <a:cubicBezTo>
                      <a:pt x="12891" y="2187"/>
                      <a:pt x="12909" y="2144"/>
                      <a:pt x="12915" y="2100"/>
                    </a:cubicBezTo>
                    <a:cubicBezTo>
                      <a:pt x="12920" y="2057"/>
                      <a:pt x="12913" y="2011"/>
                      <a:pt x="12814" y="1957"/>
                    </a:cubicBezTo>
                    <a:cubicBezTo>
                      <a:pt x="12821" y="1959"/>
                      <a:pt x="12828" y="1960"/>
                      <a:pt x="12836" y="1959"/>
                    </a:cubicBezTo>
                    <a:cubicBezTo>
                      <a:pt x="12843" y="1959"/>
                      <a:pt x="12850" y="1958"/>
                      <a:pt x="12857" y="1956"/>
                    </a:cubicBezTo>
                    <a:cubicBezTo>
                      <a:pt x="12830" y="1940"/>
                      <a:pt x="12730" y="1881"/>
                      <a:pt x="12628" y="1837"/>
                    </a:cubicBezTo>
                    <a:cubicBezTo>
                      <a:pt x="12526" y="1793"/>
                      <a:pt x="12420" y="1764"/>
                      <a:pt x="12380" y="1811"/>
                    </a:cubicBezTo>
                    <a:cubicBezTo>
                      <a:pt x="12419" y="1835"/>
                      <a:pt x="12436" y="1854"/>
                      <a:pt x="12433" y="1868"/>
                    </a:cubicBezTo>
                    <a:cubicBezTo>
                      <a:pt x="12430" y="1881"/>
                      <a:pt x="12407" y="1889"/>
                      <a:pt x="12363" y="1891"/>
                    </a:cubicBezTo>
                    <a:cubicBezTo>
                      <a:pt x="12376" y="1903"/>
                      <a:pt x="12390" y="1915"/>
                      <a:pt x="12406" y="1924"/>
                    </a:cubicBezTo>
                    <a:cubicBezTo>
                      <a:pt x="12422" y="1934"/>
                      <a:pt x="12439" y="1941"/>
                      <a:pt x="12457" y="1947"/>
                    </a:cubicBezTo>
                    <a:cubicBezTo>
                      <a:pt x="12457" y="1947"/>
                      <a:pt x="12424" y="1932"/>
                      <a:pt x="12389" y="1918"/>
                    </a:cubicBezTo>
                    <a:cubicBezTo>
                      <a:pt x="12355" y="1904"/>
                      <a:pt x="12319" y="1890"/>
                      <a:pt x="12316" y="1892"/>
                    </a:cubicBezTo>
                    <a:cubicBezTo>
                      <a:pt x="12340" y="1974"/>
                      <a:pt x="12345" y="1963"/>
                      <a:pt x="12337" y="1944"/>
                    </a:cubicBezTo>
                    <a:cubicBezTo>
                      <a:pt x="12329" y="1925"/>
                      <a:pt x="12308" y="1898"/>
                      <a:pt x="12279" y="1945"/>
                    </a:cubicBezTo>
                    <a:cubicBezTo>
                      <a:pt x="12315" y="1966"/>
                      <a:pt x="12334" y="1987"/>
                      <a:pt x="12353" y="2007"/>
                    </a:cubicBezTo>
                    <a:cubicBezTo>
                      <a:pt x="12371" y="2028"/>
                      <a:pt x="12388" y="2048"/>
                      <a:pt x="12420" y="2067"/>
                    </a:cubicBezTo>
                    <a:cubicBezTo>
                      <a:pt x="12387" y="2058"/>
                      <a:pt x="12354" y="2045"/>
                      <a:pt x="12324" y="2030"/>
                    </a:cubicBezTo>
                    <a:cubicBezTo>
                      <a:pt x="12293" y="2014"/>
                      <a:pt x="12265" y="1996"/>
                      <a:pt x="12239" y="1976"/>
                    </a:cubicBezTo>
                    <a:cubicBezTo>
                      <a:pt x="12185" y="1942"/>
                      <a:pt x="12196" y="1949"/>
                      <a:pt x="12215" y="1961"/>
                    </a:cubicBezTo>
                    <a:cubicBezTo>
                      <a:pt x="12235" y="1972"/>
                      <a:pt x="12262" y="1989"/>
                      <a:pt x="12239" y="1976"/>
                    </a:cubicBezTo>
                    <a:close/>
                    <a:moveTo>
                      <a:pt x="8876" y="2635"/>
                    </a:moveTo>
                    <a:cubicBezTo>
                      <a:pt x="8902" y="2645"/>
                      <a:pt x="8855" y="2611"/>
                      <a:pt x="8802" y="2575"/>
                    </a:cubicBezTo>
                    <a:cubicBezTo>
                      <a:pt x="8749" y="2540"/>
                      <a:pt x="8690" y="2501"/>
                      <a:pt x="8690" y="2502"/>
                    </a:cubicBezTo>
                    <a:cubicBezTo>
                      <a:pt x="8707" y="2521"/>
                      <a:pt x="8712" y="2569"/>
                      <a:pt x="8726" y="2614"/>
                    </a:cubicBezTo>
                    <a:cubicBezTo>
                      <a:pt x="8740" y="2659"/>
                      <a:pt x="8761" y="2702"/>
                      <a:pt x="8808" y="2711"/>
                    </a:cubicBezTo>
                    <a:cubicBezTo>
                      <a:pt x="8806" y="2632"/>
                      <a:pt x="8818" y="2637"/>
                      <a:pt x="8834" y="2650"/>
                    </a:cubicBezTo>
                    <a:cubicBezTo>
                      <a:pt x="8849" y="2663"/>
                      <a:pt x="8867" y="2683"/>
                      <a:pt x="8876" y="2635"/>
                    </a:cubicBezTo>
                    <a:cubicBezTo>
                      <a:pt x="8888" y="2639"/>
                      <a:pt x="8884" y="2659"/>
                      <a:pt x="8879" y="2668"/>
                    </a:cubicBezTo>
                    <a:cubicBezTo>
                      <a:pt x="8874" y="2677"/>
                      <a:pt x="8868" y="2675"/>
                      <a:pt x="8876" y="2635"/>
                    </a:cubicBezTo>
                    <a:close/>
                    <a:moveTo>
                      <a:pt x="8740" y="2846"/>
                    </a:moveTo>
                    <a:cubicBezTo>
                      <a:pt x="8756" y="2904"/>
                      <a:pt x="8769" y="2941"/>
                      <a:pt x="8791" y="2961"/>
                    </a:cubicBezTo>
                    <a:cubicBezTo>
                      <a:pt x="8813" y="2982"/>
                      <a:pt x="8845" y="2987"/>
                      <a:pt x="8902" y="2981"/>
                    </a:cubicBezTo>
                    <a:cubicBezTo>
                      <a:pt x="8987" y="2975"/>
                      <a:pt x="8952" y="2942"/>
                      <a:pt x="8893" y="2910"/>
                    </a:cubicBezTo>
                    <a:cubicBezTo>
                      <a:pt x="8834" y="2878"/>
                      <a:pt x="8751" y="2847"/>
                      <a:pt x="8740" y="2846"/>
                    </a:cubicBezTo>
                    <a:close/>
                    <a:moveTo>
                      <a:pt x="8681" y="2084"/>
                    </a:moveTo>
                    <a:cubicBezTo>
                      <a:pt x="8669" y="2085"/>
                      <a:pt x="8649" y="2087"/>
                      <a:pt x="8641" y="2087"/>
                    </a:cubicBezTo>
                    <a:cubicBezTo>
                      <a:pt x="8633" y="2088"/>
                      <a:pt x="8639" y="2087"/>
                      <a:pt x="8681" y="2084"/>
                    </a:cubicBezTo>
                    <a:lnTo>
                      <a:pt x="8681" y="2084"/>
                    </a:lnTo>
                    <a:close/>
                    <a:moveTo>
                      <a:pt x="8541" y="1992"/>
                    </a:moveTo>
                    <a:cubicBezTo>
                      <a:pt x="8543" y="1954"/>
                      <a:pt x="8530" y="1955"/>
                      <a:pt x="8522" y="1965"/>
                    </a:cubicBezTo>
                    <a:cubicBezTo>
                      <a:pt x="8515" y="1976"/>
                      <a:pt x="8514" y="1995"/>
                      <a:pt x="8541" y="1992"/>
                    </a:cubicBezTo>
                    <a:cubicBezTo>
                      <a:pt x="8541" y="1988"/>
                      <a:pt x="8541" y="1989"/>
                      <a:pt x="8541" y="1989"/>
                    </a:cubicBezTo>
                    <a:cubicBezTo>
                      <a:pt x="8541" y="1990"/>
                      <a:pt x="8541" y="1992"/>
                      <a:pt x="8541" y="1992"/>
                    </a:cubicBezTo>
                    <a:close/>
                    <a:moveTo>
                      <a:pt x="7951" y="1809"/>
                    </a:moveTo>
                    <a:cubicBezTo>
                      <a:pt x="7947" y="1806"/>
                      <a:pt x="7938" y="1800"/>
                      <a:pt x="7935" y="1798"/>
                    </a:cubicBezTo>
                    <a:cubicBezTo>
                      <a:pt x="7932" y="1796"/>
                      <a:pt x="7934" y="1797"/>
                      <a:pt x="7951" y="1809"/>
                    </a:cubicBezTo>
                    <a:lnTo>
                      <a:pt x="7949" y="1807"/>
                    </a:lnTo>
                    <a:cubicBezTo>
                      <a:pt x="7948" y="1807"/>
                      <a:pt x="7948" y="1807"/>
                      <a:pt x="7951" y="1809"/>
                    </a:cubicBezTo>
                    <a:close/>
                    <a:moveTo>
                      <a:pt x="9540" y="2557"/>
                    </a:moveTo>
                    <a:cubicBezTo>
                      <a:pt x="9509" y="2511"/>
                      <a:pt x="9499" y="2539"/>
                      <a:pt x="9499" y="2582"/>
                    </a:cubicBezTo>
                    <a:cubicBezTo>
                      <a:pt x="9498" y="2625"/>
                      <a:pt x="9508" y="2682"/>
                      <a:pt x="9515" y="2694"/>
                    </a:cubicBezTo>
                    <a:cubicBezTo>
                      <a:pt x="9500" y="2692"/>
                      <a:pt x="9485" y="2690"/>
                      <a:pt x="9470" y="2688"/>
                    </a:cubicBezTo>
                    <a:cubicBezTo>
                      <a:pt x="9455" y="2687"/>
                      <a:pt x="9440" y="2685"/>
                      <a:pt x="9426" y="2682"/>
                    </a:cubicBezTo>
                    <a:cubicBezTo>
                      <a:pt x="9431" y="2698"/>
                      <a:pt x="9448" y="2724"/>
                      <a:pt x="9465" y="2749"/>
                    </a:cubicBezTo>
                    <a:cubicBezTo>
                      <a:pt x="9483" y="2774"/>
                      <a:pt x="9500" y="2799"/>
                      <a:pt x="9507" y="2813"/>
                    </a:cubicBezTo>
                    <a:cubicBezTo>
                      <a:pt x="9419" y="2822"/>
                      <a:pt x="9332" y="2768"/>
                      <a:pt x="9249" y="2709"/>
                    </a:cubicBezTo>
                    <a:cubicBezTo>
                      <a:pt x="9165" y="2649"/>
                      <a:pt x="9085" y="2584"/>
                      <a:pt x="9011" y="2573"/>
                    </a:cubicBezTo>
                    <a:cubicBezTo>
                      <a:pt x="9048" y="2655"/>
                      <a:pt x="9059" y="2660"/>
                      <a:pt x="9053" y="2645"/>
                    </a:cubicBezTo>
                    <a:cubicBezTo>
                      <a:pt x="9046" y="2630"/>
                      <a:pt x="9022" y="2595"/>
                      <a:pt x="8988" y="2596"/>
                    </a:cubicBezTo>
                    <a:cubicBezTo>
                      <a:pt x="9046" y="2643"/>
                      <a:pt x="9075" y="2674"/>
                      <a:pt x="9076" y="2688"/>
                    </a:cubicBezTo>
                    <a:cubicBezTo>
                      <a:pt x="9077" y="2702"/>
                      <a:pt x="9051" y="2700"/>
                      <a:pt x="8996" y="2681"/>
                    </a:cubicBezTo>
                    <a:cubicBezTo>
                      <a:pt x="9020" y="2742"/>
                      <a:pt x="9116" y="2798"/>
                      <a:pt x="9198" y="2836"/>
                    </a:cubicBezTo>
                    <a:cubicBezTo>
                      <a:pt x="9280" y="2873"/>
                      <a:pt x="9349" y="2891"/>
                      <a:pt x="9319" y="2874"/>
                    </a:cubicBezTo>
                    <a:cubicBezTo>
                      <a:pt x="9365" y="2900"/>
                      <a:pt x="9395" y="2937"/>
                      <a:pt x="9419" y="2979"/>
                    </a:cubicBezTo>
                    <a:cubicBezTo>
                      <a:pt x="9442" y="3020"/>
                      <a:pt x="9459" y="3066"/>
                      <a:pt x="9478" y="3109"/>
                    </a:cubicBezTo>
                    <a:cubicBezTo>
                      <a:pt x="9408" y="3087"/>
                      <a:pt x="9336" y="3071"/>
                      <a:pt x="9263" y="3060"/>
                    </a:cubicBezTo>
                    <a:cubicBezTo>
                      <a:pt x="9190" y="3049"/>
                      <a:pt x="9116" y="3043"/>
                      <a:pt x="9042" y="3043"/>
                    </a:cubicBezTo>
                    <a:cubicBezTo>
                      <a:pt x="9024" y="3101"/>
                      <a:pt x="9127" y="3138"/>
                      <a:pt x="9237" y="3174"/>
                    </a:cubicBezTo>
                    <a:cubicBezTo>
                      <a:pt x="9346" y="3210"/>
                      <a:pt x="9462" y="3246"/>
                      <a:pt x="9469" y="3303"/>
                    </a:cubicBezTo>
                    <a:cubicBezTo>
                      <a:pt x="9369" y="3329"/>
                      <a:pt x="9264" y="3326"/>
                      <a:pt x="9159" y="3317"/>
                    </a:cubicBezTo>
                    <a:cubicBezTo>
                      <a:pt x="9053" y="3308"/>
                      <a:pt x="8948" y="3293"/>
                      <a:pt x="8846" y="3294"/>
                    </a:cubicBezTo>
                    <a:cubicBezTo>
                      <a:pt x="8849" y="3255"/>
                      <a:pt x="8814" y="3179"/>
                      <a:pt x="8750" y="3115"/>
                    </a:cubicBezTo>
                    <a:cubicBezTo>
                      <a:pt x="8686" y="3051"/>
                      <a:pt x="8594" y="2999"/>
                      <a:pt x="8480" y="3010"/>
                    </a:cubicBezTo>
                    <a:cubicBezTo>
                      <a:pt x="8594" y="3004"/>
                      <a:pt x="8262" y="3371"/>
                      <a:pt x="8276" y="3089"/>
                    </a:cubicBezTo>
                    <a:cubicBezTo>
                      <a:pt x="8286" y="2877"/>
                      <a:pt x="8446" y="2969"/>
                      <a:pt x="8637" y="2883"/>
                    </a:cubicBezTo>
                    <a:cubicBezTo>
                      <a:pt x="8597" y="2817"/>
                      <a:pt x="8531" y="2700"/>
                      <a:pt x="8479" y="2575"/>
                    </a:cubicBezTo>
                    <a:cubicBezTo>
                      <a:pt x="8426" y="2450"/>
                      <a:pt x="8387" y="2316"/>
                      <a:pt x="8398" y="2217"/>
                    </a:cubicBezTo>
                    <a:cubicBezTo>
                      <a:pt x="8385" y="2235"/>
                      <a:pt x="8370" y="2253"/>
                      <a:pt x="8353" y="2270"/>
                    </a:cubicBezTo>
                    <a:cubicBezTo>
                      <a:pt x="8337" y="2286"/>
                      <a:pt x="8319" y="2302"/>
                      <a:pt x="8300" y="2316"/>
                    </a:cubicBezTo>
                    <a:cubicBezTo>
                      <a:pt x="8256" y="2112"/>
                      <a:pt x="8115" y="2082"/>
                      <a:pt x="8113" y="2078"/>
                    </a:cubicBezTo>
                    <a:cubicBezTo>
                      <a:pt x="8095" y="2045"/>
                      <a:pt x="8007" y="1986"/>
                      <a:pt x="7955" y="2002"/>
                    </a:cubicBezTo>
                    <a:cubicBezTo>
                      <a:pt x="7973" y="2005"/>
                      <a:pt x="7986" y="2011"/>
                      <a:pt x="7994" y="2020"/>
                    </a:cubicBezTo>
                    <a:cubicBezTo>
                      <a:pt x="8002" y="2029"/>
                      <a:pt x="8006" y="2041"/>
                      <a:pt x="8006" y="2056"/>
                    </a:cubicBezTo>
                    <a:cubicBezTo>
                      <a:pt x="7988" y="2080"/>
                      <a:pt x="7952" y="2075"/>
                      <a:pt x="7916" y="2064"/>
                    </a:cubicBezTo>
                    <a:cubicBezTo>
                      <a:pt x="7880" y="2053"/>
                      <a:pt x="7845" y="2035"/>
                      <a:pt x="7829" y="2033"/>
                    </a:cubicBezTo>
                    <a:cubicBezTo>
                      <a:pt x="7821" y="2041"/>
                      <a:pt x="7829" y="2065"/>
                      <a:pt x="7839" y="2090"/>
                    </a:cubicBezTo>
                    <a:cubicBezTo>
                      <a:pt x="7850" y="2114"/>
                      <a:pt x="7862" y="2138"/>
                      <a:pt x="7862" y="2146"/>
                    </a:cubicBezTo>
                    <a:cubicBezTo>
                      <a:pt x="7838" y="2126"/>
                      <a:pt x="7813" y="2106"/>
                      <a:pt x="7788" y="2086"/>
                    </a:cubicBezTo>
                    <a:cubicBezTo>
                      <a:pt x="7762" y="2067"/>
                      <a:pt x="7737" y="2048"/>
                      <a:pt x="7710" y="2029"/>
                    </a:cubicBezTo>
                    <a:cubicBezTo>
                      <a:pt x="7724" y="2044"/>
                      <a:pt x="7737" y="2060"/>
                      <a:pt x="7750" y="2075"/>
                    </a:cubicBezTo>
                    <a:cubicBezTo>
                      <a:pt x="7763" y="2091"/>
                      <a:pt x="7775" y="2107"/>
                      <a:pt x="7787" y="2123"/>
                    </a:cubicBezTo>
                    <a:cubicBezTo>
                      <a:pt x="7554" y="2129"/>
                      <a:pt x="7391" y="1947"/>
                      <a:pt x="7273" y="1898"/>
                    </a:cubicBezTo>
                    <a:cubicBezTo>
                      <a:pt x="7001" y="1786"/>
                      <a:pt x="7640" y="1461"/>
                      <a:pt x="7596" y="1509"/>
                    </a:cubicBezTo>
                    <a:cubicBezTo>
                      <a:pt x="7489" y="1628"/>
                      <a:pt x="7535" y="1822"/>
                      <a:pt x="7438" y="1943"/>
                    </a:cubicBezTo>
                    <a:cubicBezTo>
                      <a:pt x="7451" y="1927"/>
                      <a:pt x="7456" y="1912"/>
                      <a:pt x="7469" y="1904"/>
                    </a:cubicBezTo>
                    <a:cubicBezTo>
                      <a:pt x="7483" y="1897"/>
                      <a:pt x="7504" y="1897"/>
                      <a:pt x="7547" y="1914"/>
                    </a:cubicBezTo>
                    <a:cubicBezTo>
                      <a:pt x="7542" y="1887"/>
                      <a:pt x="7536" y="1860"/>
                      <a:pt x="7531" y="1832"/>
                    </a:cubicBezTo>
                    <a:cubicBezTo>
                      <a:pt x="7526" y="1805"/>
                      <a:pt x="7521" y="1778"/>
                      <a:pt x="7515" y="1750"/>
                    </a:cubicBezTo>
                    <a:cubicBezTo>
                      <a:pt x="7533" y="1746"/>
                      <a:pt x="7547" y="1747"/>
                      <a:pt x="7559" y="1752"/>
                    </a:cubicBezTo>
                    <a:cubicBezTo>
                      <a:pt x="7571" y="1757"/>
                      <a:pt x="7580" y="1766"/>
                      <a:pt x="7586" y="1779"/>
                    </a:cubicBezTo>
                    <a:cubicBezTo>
                      <a:pt x="7572" y="1740"/>
                      <a:pt x="7555" y="1674"/>
                      <a:pt x="7563" y="1617"/>
                    </a:cubicBezTo>
                    <a:cubicBezTo>
                      <a:pt x="7570" y="1560"/>
                      <a:pt x="7602" y="1513"/>
                      <a:pt x="7684" y="1513"/>
                    </a:cubicBezTo>
                    <a:cubicBezTo>
                      <a:pt x="7746" y="1515"/>
                      <a:pt x="7761" y="1581"/>
                      <a:pt x="7764" y="1652"/>
                    </a:cubicBezTo>
                    <a:cubicBezTo>
                      <a:pt x="7768" y="1724"/>
                      <a:pt x="7759" y="1800"/>
                      <a:pt x="7773" y="1823"/>
                    </a:cubicBezTo>
                    <a:cubicBezTo>
                      <a:pt x="7789" y="1819"/>
                      <a:pt x="7811" y="1799"/>
                      <a:pt x="7834" y="1778"/>
                    </a:cubicBezTo>
                    <a:cubicBezTo>
                      <a:pt x="7856" y="1756"/>
                      <a:pt x="7878" y="1733"/>
                      <a:pt x="7891" y="1722"/>
                    </a:cubicBezTo>
                    <a:cubicBezTo>
                      <a:pt x="7886" y="1741"/>
                      <a:pt x="7886" y="1758"/>
                      <a:pt x="7891" y="1776"/>
                    </a:cubicBezTo>
                    <a:cubicBezTo>
                      <a:pt x="7896" y="1793"/>
                      <a:pt x="7905" y="1809"/>
                      <a:pt x="7920" y="1823"/>
                    </a:cubicBezTo>
                    <a:cubicBezTo>
                      <a:pt x="7912" y="1765"/>
                      <a:pt x="7912" y="1746"/>
                      <a:pt x="7926" y="1741"/>
                    </a:cubicBezTo>
                    <a:cubicBezTo>
                      <a:pt x="7939" y="1737"/>
                      <a:pt x="7965" y="1747"/>
                      <a:pt x="8009" y="1747"/>
                    </a:cubicBezTo>
                    <a:cubicBezTo>
                      <a:pt x="7992" y="1736"/>
                      <a:pt x="7976" y="1724"/>
                      <a:pt x="7961" y="1711"/>
                    </a:cubicBezTo>
                    <a:cubicBezTo>
                      <a:pt x="7946" y="1699"/>
                      <a:pt x="7931" y="1686"/>
                      <a:pt x="7916" y="1673"/>
                    </a:cubicBezTo>
                    <a:cubicBezTo>
                      <a:pt x="7990" y="1633"/>
                      <a:pt x="8081" y="1646"/>
                      <a:pt x="8151" y="1687"/>
                    </a:cubicBezTo>
                    <a:cubicBezTo>
                      <a:pt x="8222" y="1728"/>
                      <a:pt x="8272" y="1798"/>
                      <a:pt x="8265" y="1873"/>
                    </a:cubicBezTo>
                    <a:cubicBezTo>
                      <a:pt x="8282" y="1885"/>
                      <a:pt x="8293" y="1887"/>
                      <a:pt x="8297" y="1879"/>
                    </a:cubicBezTo>
                    <a:cubicBezTo>
                      <a:pt x="8302" y="1872"/>
                      <a:pt x="8300" y="1855"/>
                      <a:pt x="8291" y="1828"/>
                    </a:cubicBezTo>
                    <a:cubicBezTo>
                      <a:pt x="8375" y="1824"/>
                      <a:pt x="8352" y="1838"/>
                      <a:pt x="8330" y="1845"/>
                    </a:cubicBezTo>
                    <a:cubicBezTo>
                      <a:pt x="8308" y="1852"/>
                      <a:pt x="8288" y="1853"/>
                      <a:pt x="8378" y="1822"/>
                    </a:cubicBezTo>
                    <a:cubicBezTo>
                      <a:pt x="8429" y="1873"/>
                      <a:pt x="8451" y="1879"/>
                      <a:pt x="8464" y="1886"/>
                    </a:cubicBezTo>
                    <a:cubicBezTo>
                      <a:pt x="8478" y="1893"/>
                      <a:pt x="8485" y="1901"/>
                      <a:pt x="8506" y="1957"/>
                    </a:cubicBezTo>
                    <a:cubicBezTo>
                      <a:pt x="8510" y="1956"/>
                      <a:pt x="8609" y="1983"/>
                      <a:pt x="8682" y="2012"/>
                    </a:cubicBezTo>
                    <a:cubicBezTo>
                      <a:pt x="8754" y="2041"/>
                      <a:pt x="8800" y="2073"/>
                      <a:pt x="8698" y="2083"/>
                    </a:cubicBezTo>
                    <a:cubicBezTo>
                      <a:pt x="8724" y="2095"/>
                      <a:pt x="8750" y="2108"/>
                      <a:pt x="8776" y="2119"/>
                    </a:cubicBezTo>
                    <a:cubicBezTo>
                      <a:pt x="8802" y="2131"/>
                      <a:pt x="8829" y="2143"/>
                      <a:pt x="8855" y="2154"/>
                    </a:cubicBezTo>
                    <a:cubicBezTo>
                      <a:pt x="8804" y="2159"/>
                      <a:pt x="8828" y="2228"/>
                      <a:pt x="8885" y="2284"/>
                    </a:cubicBezTo>
                    <a:cubicBezTo>
                      <a:pt x="8941" y="2340"/>
                      <a:pt x="9031" y="2382"/>
                      <a:pt x="9110" y="2333"/>
                    </a:cubicBezTo>
                    <a:cubicBezTo>
                      <a:pt x="9110" y="2342"/>
                      <a:pt x="9112" y="2363"/>
                      <a:pt x="9119" y="2380"/>
                    </a:cubicBezTo>
                    <a:cubicBezTo>
                      <a:pt x="9126" y="2398"/>
                      <a:pt x="9138" y="2413"/>
                      <a:pt x="9160" y="2411"/>
                    </a:cubicBezTo>
                    <a:cubicBezTo>
                      <a:pt x="9131" y="2414"/>
                      <a:pt x="9185" y="2432"/>
                      <a:pt x="9237" y="2442"/>
                    </a:cubicBezTo>
                    <a:cubicBezTo>
                      <a:pt x="9290" y="2452"/>
                      <a:pt x="9341" y="2454"/>
                      <a:pt x="9308" y="2423"/>
                    </a:cubicBezTo>
                    <a:cubicBezTo>
                      <a:pt x="9333" y="2421"/>
                      <a:pt x="9350" y="2426"/>
                      <a:pt x="9359" y="2440"/>
                    </a:cubicBezTo>
                    <a:cubicBezTo>
                      <a:pt x="9368" y="2453"/>
                      <a:pt x="9370" y="2473"/>
                      <a:pt x="9364" y="2502"/>
                    </a:cubicBezTo>
                    <a:cubicBezTo>
                      <a:pt x="9367" y="2501"/>
                      <a:pt x="9370" y="2501"/>
                      <a:pt x="9373" y="2501"/>
                    </a:cubicBezTo>
                    <a:cubicBezTo>
                      <a:pt x="9376" y="2501"/>
                      <a:pt x="9379" y="2500"/>
                      <a:pt x="9382" y="2500"/>
                    </a:cubicBezTo>
                    <a:cubicBezTo>
                      <a:pt x="9359" y="2455"/>
                      <a:pt x="9367" y="2463"/>
                      <a:pt x="9380" y="2466"/>
                    </a:cubicBezTo>
                    <a:cubicBezTo>
                      <a:pt x="9392" y="2470"/>
                      <a:pt x="9409" y="2468"/>
                      <a:pt x="9399" y="2406"/>
                    </a:cubicBezTo>
                    <a:cubicBezTo>
                      <a:pt x="9419" y="2433"/>
                      <a:pt x="9441" y="2460"/>
                      <a:pt x="9464" y="2485"/>
                    </a:cubicBezTo>
                    <a:cubicBezTo>
                      <a:pt x="9488" y="2511"/>
                      <a:pt x="9513" y="2535"/>
                      <a:pt x="9540" y="2557"/>
                    </a:cubicBezTo>
                    <a:cubicBezTo>
                      <a:pt x="9541" y="2558"/>
                      <a:pt x="9528" y="2541"/>
                      <a:pt x="9522" y="2532"/>
                    </a:cubicBezTo>
                    <a:cubicBezTo>
                      <a:pt x="9516" y="2524"/>
                      <a:pt x="9515" y="2524"/>
                      <a:pt x="9540" y="2557"/>
                    </a:cubicBezTo>
                    <a:close/>
                    <a:moveTo>
                      <a:pt x="14419" y="1220"/>
                    </a:moveTo>
                    <a:cubicBezTo>
                      <a:pt x="14515" y="1221"/>
                      <a:pt x="14454" y="1196"/>
                      <a:pt x="14364" y="1168"/>
                    </a:cubicBezTo>
                    <a:cubicBezTo>
                      <a:pt x="14274" y="1141"/>
                      <a:pt x="14155" y="1111"/>
                      <a:pt x="14134" y="1104"/>
                    </a:cubicBezTo>
                    <a:cubicBezTo>
                      <a:pt x="14175" y="1134"/>
                      <a:pt x="14220" y="1158"/>
                      <a:pt x="14268" y="1178"/>
                    </a:cubicBezTo>
                    <a:cubicBezTo>
                      <a:pt x="14316" y="1198"/>
                      <a:pt x="14366" y="1212"/>
                      <a:pt x="14419" y="1220"/>
                    </a:cubicBezTo>
                    <a:cubicBezTo>
                      <a:pt x="14424" y="1220"/>
                      <a:pt x="14401" y="1216"/>
                      <a:pt x="14388" y="1214"/>
                    </a:cubicBezTo>
                    <a:cubicBezTo>
                      <a:pt x="14375" y="1213"/>
                      <a:pt x="14373" y="1213"/>
                      <a:pt x="14419" y="1220"/>
                    </a:cubicBezTo>
                    <a:close/>
                    <a:moveTo>
                      <a:pt x="14863" y="1835"/>
                    </a:moveTo>
                    <a:cubicBezTo>
                      <a:pt x="14860" y="1852"/>
                      <a:pt x="14909" y="1884"/>
                      <a:pt x="14963" y="1915"/>
                    </a:cubicBezTo>
                    <a:cubicBezTo>
                      <a:pt x="15018" y="1945"/>
                      <a:pt x="15078" y="1974"/>
                      <a:pt x="15096" y="1984"/>
                    </a:cubicBezTo>
                    <a:cubicBezTo>
                      <a:pt x="15118" y="1947"/>
                      <a:pt x="15059" y="1917"/>
                      <a:pt x="14996" y="1892"/>
                    </a:cubicBezTo>
                    <a:cubicBezTo>
                      <a:pt x="14932" y="1868"/>
                      <a:pt x="14863" y="1849"/>
                      <a:pt x="14863" y="1835"/>
                    </a:cubicBezTo>
                    <a:cubicBezTo>
                      <a:pt x="14862" y="1842"/>
                      <a:pt x="14862" y="1843"/>
                      <a:pt x="14862" y="1842"/>
                    </a:cubicBezTo>
                    <a:cubicBezTo>
                      <a:pt x="14863" y="1841"/>
                      <a:pt x="14863" y="1837"/>
                      <a:pt x="14863" y="1835"/>
                    </a:cubicBezTo>
                    <a:close/>
                    <a:moveTo>
                      <a:pt x="18211" y="5644"/>
                    </a:moveTo>
                    <a:cubicBezTo>
                      <a:pt x="18212" y="5646"/>
                      <a:pt x="18208" y="5669"/>
                      <a:pt x="18206" y="5696"/>
                    </a:cubicBezTo>
                    <a:cubicBezTo>
                      <a:pt x="18204" y="5723"/>
                      <a:pt x="18202" y="5756"/>
                      <a:pt x="18207" y="5778"/>
                    </a:cubicBezTo>
                    <a:cubicBezTo>
                      <a:pt x="18130" y="5791"/>
                      <a:pt x="18067" y="5749"/>
                      <a:pt x="18010" y="5727"/>
                    </a:cubicBezTo>
                    <a:cubicBezTo>
                      <a:pt x="17954" y="5705"/>
                      <a:pt x="17903" y="5703"/>
                      <a:pt x="17852" y="5794"/>
                    </a:cubicBezTo>
                    <a:cubicBezTo>
                      <a:pt x="17668" y="5506"/>
                      <a:pt x="17285" y="5339"/>
                      <a:pt x="17179" y="4953"/>
                    </a:cubicBezTo>
                    <a:cubicBezTo>
                      <a:pt x="17114" y="4717"/>
                      <a:pt x="17508" y="4618"/>
                      <a:pt x="17370" y="4393"/>
                    </a:cubicBezTo>
                    <a:cubicBezTo>
                      <a:pt x="17252" y="4200"/>
                      <a:pt x="16979" y="4080"/>
                      <a:pt x="16768" y="3977"/>
                    </a:cubicBezTo>
                    <a:cubicBezTo>
                      <a:pt x="16772" y="3988"/>
                      <a:pt x="16777" y="3999"/>
                      <a:pt x="16782" y="4009"/>
                    </a:cubicBezTo>
                    <a:cubicBezTo>
                      <a:pt x="16787" y="4020"/>
                      <a:pt x="16792" y="4030"/>
                      <a:pt x="16798" y="4040"/>
                    </a:cubicBezTo>
                    <a:cubicBezTo>
                      <a:pt x="16754" y="4011"/>
                      <a:pt x="16712" y="3982"/>
                      <a:pt x="16669" y="3952"/>
                    </a:cubicBezTo>
                    <a:cubicBezTo>
                      <a:pt x="16627" y="3922"/>
                      <a:pt x="16585" y="3891"/>
                      <a:pt x="16544" y="3860"/>
                    </a:cubicBezTo>
                    <a:cubicBezTo>
                      <a:pt x="16548" y="3852"/>
                      <a:pt x="16575" y="3833"/>
                      <a:pt x="16602" y="3815"/>
                    </a:cubicBezTo>
                    <a:cubicBezTo>
                      <a:pt x="16630" y="3796"/>
                      <a:pt x="16658" y="3778"/>
                      <a:pt x="16666" y="3771"/>
                    </a:cubicBezTo>
                    <a:cubicBezTo>
                      <a:pt x="16650" y="3754"/>
                      <a:pt x="16593" y="3726"/>
                      <a:pt x="16544" y="3695"/>
                    </a:cubicBezTo>
                    <a:cubicBezTo>
                      <a:pt x="16496" y="3665"/>
                      <a:pt x="16456" y="3630"/>
                      <a:pt x="16473" y="3599"/>
                    </a:cubicBezTo>
                    <a:cubicBezTo>
                      <a:pt x="16528" y="3640"/>
                      <a:pt x="16435" y="3463"/>
                      <a:pt x="16331" y="3271"/>
                    </a:cubicBezTo>
                    <a:cubicBezTo>
                      <a:pt x="16227" y="3080"/>
                      <a:pt x="16110" y="2875"/>
                      <a:pt x="16117" y="2858"/>
                    </a:cubicBezTo>
                    <a:cubicBezTo>
                      <a:pt x="16135" y="2854"/>
                      <a:pt x="16154" y="2852"/>
                      <a:pt x="16173" y="2853"/>
                    </a:cubicBezTo>
                    <a:cubicBezTo>
                      <a:pt x="16193" y="2854"/>
                      <a:pt x="16212" y="2858"/>
                      <a:pt x="16230" y="2865"/>
                    </a:cubicBezTo>
                    <a:cubicBezTo>
                      <a:pt x="16231" y="2866"/>
                      <a:pt x="16184" y="2826"/>
                      <a:pt x="16152" y="2797"/>
                    </a:cubicBezTo>
                    <a:cubicBezTo>
                      <a:pt x="16120" y="2767"/>
                      <a:pt x="16103" y="2747"/>
                      <a:pt x="16166" y="2788"/>
                    </a:cubicBezTo>
                    <a:cubicBezTo>
                      <a:pt x="16184" y="2749"/>
                      <a:pt x="15999" y="2622"/>
                      <a:pt x="15817" y="2508"/>
                    </a:cubicBezTo>
                    <a:cubicBezTo>
                      <a:pt x="15635" y="2394"/>
                      <a:pt x="15455" y="2294"/>
                      <a:pt x="15483" y="2310"/>
                    </a:cubicBezTo>
                    <a:cubicBezTo>
                      <a:pt x="15467" y="2348"/>
                      <a:pt x="15419" y="2291"/>
                      <a:pt x="15394" y="2255"/>
                    </a:cubicBezTo>
                    <a:cubicBezTo>
                      <a:pt x="15368" y="2220"/>
                      <a:pt x="15364" y="2206"/>
                      <a:pt x="15434" y="2332"/>
                    </a:cubicBezTo>
                    <a:cubicBezTo>
                      <a:pt x="15388" y="2304"/>
                      <a:pt x="15345" y="2272"/>
                      <a:pt x="15308" y="2235"/>
                    </a:cubicBezTo>
                    <a:cubicBezTo>
                      <a:pt x="15271" y="2198"/>
                      <a:pt x="15239" y="2157"/>
                      <a:pt x="15214" y="2114"/>
                    </a:cubicBezTo>
                    <a:cubicBezTo>
                      <a:pt x="15229" y="2122"/>
                      <a:pt x="15330" y="2182"/>
                      <a:pt x="15421" y="2236"/>
                    </a:cubicBezTo>
                    <a:cubicBezTo>
                      <a:pt x="15512" y="2291"/>
                      <a:pt x="15594" y="2340"/>
                      <a:pt x="15573" y="2328"/>
                    </a:cubicBezTo>
                    <a:cubicBezTo>
                      <a:pt x="15611" y="2351"/>
                      <a:pt x="15667" y="2379"/>
                      <a:pt x="15720" y="2409"/>
                    </a:cubicBezTo>
                    <a:cubicBezTo>
                      <a:pt x="15773" y="2439"/>
                      <a:pt x="15822" y="2472"/>
                      <a:pt x="15845" y="2505"/>
                    </a:cubicBezTo>
                    <a:cubicBezTo>
                      <a:pt x="15818" y="2489"/>
                      <a:pt x="15864" y="2517"/>
                      <a:pt x="15925" y="2548"/>
                    </a:cubicBezTo>
                    <a:cubicBezTo>
                      <a:pt x="15987" y="2578"/>
                      <a:pt x="16065" y="2611"/>
                      <a:pt x="16103" y="2603"/>
                    </a:cubicBezTo>
                    <a:cubicBezTo>
                      <a:pt x="16080" y="2589"/>
                      <a:pt x="16059" y="2572"/>
                      <a:pt x="16041" y="2554"/>
                    </a:cubicBezTo>
                    <a:cubicBezTo>
                      <a:pt x="16023" y="2535"/>
                      <a:pt x="16008" y="2514"/>
                      <a:pt x="15997" y="2491"/>
                    </a:cubicBezTo>
                    <a:cubicBezTo>
                      <a:pt x="16011" y="2489"/>
                      <a:pt x="16025" y="2487"/>
                      <a:pt x="16039" y="2486"/>
                    </a:cubicBezTo>
                    <a:cubicBezTo>
                      <a:pt x="16053" y="2485"/>
                      <a:pt x="16067" y="2485"/>
                      <a:pt x="16082" y="2485"/>
                    </a:cubicBezTo>
                    <a:cubicBezTo>
                      <a:pt x="16053" y="2405"/>
                      <a:pt x="16024" y="2342"/>
                      <a:pt x="16002" y="2299"/>
                    </a:cubicBezTo>
                    <a:cubicBezTo>
                      <a:pt x="15980" y="2255"/>
                      <a:pt x="15965" y="2232"/>
                      <a:pt x="15966" y="2233"/>
                    </a:cubicBezTo>
                    <a:cubicBezTo>
                      <a:pt x="15967" y="2242"/>
                      <a:pt x="15970" y="2248"/>
                      <a:pt x="15976" y="2253"/>
                    </a:cubicBezTo>
                    <a:cubicBezTo>
                      <a:pt x="15982" y="2258"/>
                      <a:pt x="15991" y="2261"/>
                      <a:pt x="16003" y="2262"/>
                    </a:cubicBezTo>
                    <a:cubicBezTo>
                      <a:pt x="15904" y="2195"/>
                      <a:pt x="15782" y="2135"/>
                      <a:pt x="15650" y="2060"/>
                    </a:cubicBezTo>
                    <a:cubicBezTo>
                      <a:pt x="15518" y="1984"/>
                      <a:pt x="15376" y="1893"/>
                      <a:pt x="15238" y="1763"/>
                    </a:cubicBezTo>
                    <a:cubicBezTo>
                      <a:pt x="15258" y="1773"/>
                      <a:pt x="15284" y="1782"/>
                      <a:pt x="15311" y="1791"/>
                    </a:cubicBezTo>
                    <a:cubicBezTo>
                      <a:pt x="15337" y="1800"/>
                      <a:pt x="15363" y="1809"/>
                      <a:pt x="15380" y="1820"/>
                    </a:cubicBezTo>
                    <a:cubicBezTo>
                      <a:pt x="15349" y="1737"/>
                      <a:pt x="15151" y="1615"/>
                      <a:pt x="14937" y="1505"/>
                    </a:cubicBezTo>
                    <a:cubicBezTo>
                      <a:pt x="14724" y="1394"/>
                      <a:pt x="14493" y="1294"/>
                      <a:pt x="14395" y="1254"/>
                    </a:cubicBezTo>
                    <a:cubicBezTo>
                      <a:pt x="14448" y="1290"/>
                      <a:pt x="14506" y="1324"/>
                      <a:pt x="14562" y="1361"/>
                    </a:cubicBezTo>
                    <a:cubicBezTo>
                      <a:pt x="14618" y="1397"/>
                      <a:pt x="14672" y="1436"/>
                      <a:pt x="14717" y="1483"/>
                    </a:cubicBezTo>
                    <a:cubicBezTo>
                      <a:pt x="14654" y="1457"/>
                      <a:pt x="14621" y="1445"/>
                      <a:pt x="14618" y="1447"/>
                    </a:cubicBezTo>
                    <a:cubicBezTo>
                      <a:pt x="14615" y="1450"/>
                      <a:pt x="14642" y="1466"/>
                      <a:pt x="14699" y="1498"/>
                    </a:cubicBezTo>
                    <a:cubicBezTo>
                      <a:pt x="14692" y="1493"/>
                      <a:pt x="14611" y="1461"/>
                      <a:pt x="14555" y="1440"/>
                    </a:cubicBezTo>
                    <a:lnTo>
                      <a:pt x="14555" y="1439"/>
                    </a:lnTo>
                    <a:cubicBezTo>
                      <a:pt x="14330" y="1381"/>
                      <a:pt x="14117" y="1262"/>
                      <a:pt x="13905" y="1151"/>
                    </a:cubicBezTo>
                    <a:cubicBezTo>
                      <a:pt x="13692" y="1040"/>
                      <a:pt x="13480" y="938"/>
                      <a:pt x="13256" y="913"/>
                    </a:cubicBezTo>
                    <a:cubicBezTo>
                      <a:pt x="13253" y="925"/>
                      <a:pt x="13254" y="934"/>
                      <a:pt x="13260" y="940"/>
                    </a:cubicBezTo>
                    <a:cubicBezTo>
                      <a:pt x="13266" y="947"/>
                      <a:pt x="13277" y="951"/>
                      <a:pt x="13293" y="952"/>
                    </a:cubicBezTo>
                    <a:cubicBezTo>
                      <a:pt x="13285" y="948"/>
                      <a:pt x="13277" y="946"/>
                      <a:pt x="13268" y="946"/>
                    </a:cubicBezTo>
                    <a:cubicBezTo>
                      <a:pt x="13260" y="945"/>
                      <a:pt x="13251" y="946"/>
                      <a:pt x="13243" y="947"/>
                    </a:cubicBezTo>
                    <a:cubicBezTo>
                      <a:pt x="13758" y="1120"/>
                      <a:pt x="14201" y="1459"/>
                      <a:pt x="14719" y="1607"/>
                    </a:cubicBezTo>
                    <a:cubicBezTo>
                      <a:pt x="15153" y="1731"/>
                      <a:pt x="15405" y="2121"/>
                      <a:pt x="15774" y="2339"/>
                    </a:cubicBezTo>
                    <a:cubicBezTo>
                      <a:pt x="15785" y="2277"/>
                      <a:pt x="15612" y="2197"/>
                      <a:pt x="15423" y="2125"/>
                    </a:cubicBezTo>
                    <a:cubicBezTo>
                      <a:pt x="15235" y="2053"/>
                      <a:pt x="15030" y="1990"/>
                      <a:pt x="14974" y="1961"/>
                    </a:cubicBezTo>
                    <a:cubicBezTo>
                      <a:pt x="14981" y="2002"/>
                      <a:pt x="15016" y="2052"/>
                      <a:pt x="15058" y="2098"/>
                    </a:cubicBezTo>
                    <a:cubicBezTo>
                      <a:pt x="15101" y="2144"/>
                      <a:pt x="15151" y="2186"/>
                      <a:pt x="15185" y="2214"/>
                    </a:cubicBezTo>
                    <a:cubicBezTo>
                      <a:pt x="15170" y="2241"/>
                      <a:pt x="15090" y="2212"/>
                      <a:pt x="15009" y="2172"/>
                    </a:cubicBezTo>
                    <a:cubicBezTo>
                      <a:pt x="14928" y="2133"/>
                      <a:pt x="14846" y="2083"/>
                      <a:pt x="14826" y="2071"/>
                    </a:cubicBezTo>
                    <a:cubicBezTo>
                      <a:pt x="14838" y="2080"/>
                      <a:pt x="14848" y="2090"/>
                      <a:pt x="14858" y="2100"/>
                    </a:cubicBezTo>
                    <a:cubicBezTo>
                      <a:pt x="14867" y="2111"/>
                      <a:pt x="14876" y="2122"/>
                      <a:pt x="14883" y="2134"/>
                    </a:cubicBezTo>
                    <a:cubicBezTo>
                      <a:pt x="14835" y="2099"/>
                      <a:pt x="14788" y="2065"/>
                      <a:pt x="14741" y="2030"/>
                    </a:cubicBezTo>
                    <a:cubicBezTo>
                      <a:pt x="14693" y="1996"/>
                      <a:pt x="14647" y="1961"/>
                      <a:pt x="14600" y="1925"/>
                    </a:cubicBezTo>
                    <a:cubicBezTo>
                      <a:pt x="14616" y="1938"/>
                      <a:pt x="14630" y="1951"/>
                      <a:pt x="14644" y="1965"/>
                    </a:cubicBezTo>
                    <a:cubicBezTo>
                      <a:pt x="14657" y="1979"/>
                      <a:pt x="14670" y="1994"/>
                      <a:pt x="14681" y="2010"/>
                    </a:cubicBezTo>
                    <a:cubicBezTo>
                      <a:pt x="14553" y="2019"/>
                      <a:pt x="14527" y="1994"/>
                      <a:pt x="14515" y="1957"/>
                    </a:cubicBezTo>
                    <a:cubicBezTo>
                      <a:pt x="14503" y="1921"/>
                      <a:pt x="14505" y="1874"/>
                      <a:pt x="14433" y="1839"/>
                    </a:cubicBezTo>
                    <a:cubicBezTo>
                      <a:pt x="14438" y="1846"/>
                      <a:pt x="14440" y="1853"/>
                      <a:pt x="14442" y="1862"/>
                    </a:cubicBezTo>
                    <a:cubicBezTo>
                      <a:pt x="14443" y="1871"/>
                      <a:pt x="14443" y="1881"/>
                      <a:pt x="14443" y="1893"/>
                    </a:cubicBezTo>
                    <a:cubicBezTo>
                      <a:pt x="14424" y="1881"/>
                      <a:pt x="14412" y="1877"/>
                      <a:pt x="14407" y="1880"/>
                    </a:cubicBezTo>
                    <a:cubicBezTo>
                      <a:pt x="14402" y="1883"/>
                      <a:pt x="14403" y="1893"/>
                      <a:pt x="14411" y="1911"/>
                    </a:cubicBezTo>
                    <a:cubicBezTo>
                      <a:pt x="14376" y="1894"/>
                      <a:pt x="14343" y="1876"/>
                      <a:pt x="14309" y="1858"/>
                    </a:cubicBezTo>
                    <a:cubicBezTo>
                      <a:pt x="14276" y="1839"/>
                      <a:pt x="14244" y="1820"/>
                      <a:pt x="14212" y="1800"/>
                    </a:cubicBezTo>
                    <a:cubicBezTo>
                      <a:pt x="14222" y="1797"/>
                      <a:pt x="14229" y="1797"/>
                      <a:pt x="14232" y="1800"/>
                    </a:cubicBezTo>
                    <a:cubicBezTo>
                      <a:pt x="14235" y="1804"/>
                      <a:pt x="14235" y="1811"/>
                      <a:pt x="14231" y="1821"/>
                    </a:cubicBezTo>
                    <a:cubicBezTo>
                      <a:pt x="14232" y="1820"/>
                      <a:pt x="14226" y="1793"/>
                      <a:pt x="14220" y="1768"/>
                    </a:cubicBezTo>
                    <a:cubicBezTo>
                      <a:pt x="14215" y="1744"/>
                      <a:pt x="14209" y="1723"/>
                      <a:pt x="14210" y="1734"/>
                    </a:cubicBezTo>
                    <a:cubicBezTo>
                      <a:pt x="14169" y="1715"/>
                      <a:pt x="14084" y="1641"/>
                      <a:pt x="14000" y="1568"/>
                    </a:cubicBezTo>
                    <a:cubicBezTo>
                      <a:pt x="13917" y="1495"/>
                      <a:pt x="13834" y="1423"/>
                      <a:pt x="13797" y="1407"/>
                    </a:cubicBezTo>
                    <a:cubicBezTo>
                      <a:pt x="14086" y="1521"/>
                      <a:pt x="13535" y="1337"/>
                      <a:pt x="13460" y="1295"/>
                    </a:cubicBezTo>
                    <a:cubicBezTo>
                      <a:pt x="13311" y="1211"/>
                      <a:pt x="13167" y="1120"/>
                      <a:pt x="13024" y="1029"/>
                    </a:cubicBezTo>
                    <a:cubicBezTo>
                      <a:pt x="12832" y="907"/>
                      <a:pt x="12604" y="837"/>
                      <a:pt x="12379" y="771"/>
                    </a:cubicBezTo>
                    <a:cubicBezTo>
                      <a:pt x="12462" y="783"/>
                      <a:pt x="12411" y="767"/>
                      <a:pt x="12371" y="755"/>
                    </a:cubicBezTo>
                    <a:cubicBezTo>
                      <a:pt x="12330" y="743"/>
                      <a:pt x="12299" y="736"/>
                      <a:pt x="12422" y="767"/>
                    </a:cubicBezTo>
                    <a:cubicBezTo>
                      <a:pt x="12377" y="739"/>
                      <a:pt x="12306" y="698"/>
                      <a:pt x="12264" y="677"/>
                    </a:cubicBezTo>
                    <a:cubicBezTo>
                      <a:pt x="12222" y="656"/>
                      <a:pt x="12208" y="654"/>
                      <a:pt x="12276" y="705"/>
                    </a:cubicBezTo>
                    <a:cubicBezTo>
                      <a:pt x="12232" y="693"/>
                      <a:pt x="12211" y="699"/>
                      <a:pt x="12181" y="695"/>
                    </a:cubicBezTo>
                    <a:cubicBezTo>
                      <a:pt x="12151" y="690"/>
                      <a:pt x="12113" y="675"/>
                      <a:pt x="12033" y="620"/>
                    </a:cubicBezTo>
                    <a:cubicBezTo>
                      <a:pt x="12064" y="629"/>
                      <a:pt x="12153" y="637"/>
                      <a:pt x="12179" y="632"/>
                    </a:cubicBezTo>
                    <a:cubicBezTo>
                      <a:pt x="12205" y="626"/>
                      <a:pt x="12168" y="608"/>
                      <a:pt x="11946" y="567"/>
                    </a:cubicBezTo>
                    <a:cubicBezTo>
                      <a:pt x="11960" y="567"/>
                      <a:pt x="11974" y="568"/>
                      <a:pt x="11988" y="570"/>
                    </a:cubicBezTo>
                    <a:cubicBezTo>
                      <a:pt x="12002" y="572"/>
                      <a:pt x="12016" y="576"/>
                      <a:pt x="12029" y="580"/>
                    </a:cubicBezTo>
                    <a:cubicBezTo>
                      <a:pt x="12003" y="575"/>
                      <a:pt x="11976" y="568"/>
                      <a:pt x="11951" y="562"/>
                    </a:cubicBezTo>
                    <a:cubicBezTo>
                      <a:pt x="11925" y="555"/>
                      <a:pt x="11899" y="548"/>
                      <a:pt x="11873" y="540"/>
                    </a:cubicBezTo>
                    <a:cubicBezTo>
                      <a:pt x="11901" y="540"/>
                      <a:pt x="11917" y="540"/>
                      <a:pt x="11921" y="539"/>
                    </a:cubicBezTo>
                    <a:cubicBezTo>
                      <a:pt x="11925" y="538"/>
                      <a:pt x="11917" y="537"/>
                      <a:pt x="11898" y="535"/>
                    </a:cubicBezTo>
                    <a:cubicBezTo>
                      <a:pt x="11897" y="529"/>
                      <a:pt x="11968" y="546"/>
                      <a:pt x="12040" y="563"/>
                    </a:cubicBezTo>
                    <a:cubicBezTo>
                      <a:pt x="12111" y="581"/>
                      <a:pt x="12184" y="600"/>
                      <a:pt x="12187" y="600"/>
                    </a:cubicBezTo>
                    <a:cubicBezTo>
                      <a:pt x="12128" y="584"/>
                      <a:pt x="12070" y="566"/>
                      <a:pt x="12012" y="549"/>
                    </a:cubicBezTo>
                    <a:cubicBezTo>
                      <a:pt x="11954" y="531"/>
                      <a:pt x="11896" y="515"/>
                      <a:pt x="11836" y="502"/>
                    </a:cubicBezTo>
                    <a:cubicBezTo>
                      <a:pt x="11859" y="507"/>
                      <a:pt x="11882" y="511"/>
                      <a:pt x="11905" y="516"/>
                    </a:cubicBezTo>
                    <a:cubicBezTo>
                      <a:pt x="11928" y="521"/>
                      <a:pt x="11951" y="526"/>
                      <a:pt x="11974" y="531"/>
                    </a:cubicBezTo>
                    <a:cubicBezTo>
                      <a:pt x="11942" y="524"/>
                      <a:pt x="11899" y="514"/>
                      <a:pt x="11896" y="513"/>
                    </a:cubicBezTo>
                    <a:cubicBezTo>
                      <a:pt x="11893" y="512"/>
                      <a:pt x="11930" y="520"/>
                      <a:pt x="12057" y="550"/>
                    </a:cubicBezTo>
                    <a:cubicBezTo>
                      <a:pt x="11888" y="519"/>
                      <a:pt x="11777" y="497"/>
                      <a:pt x="11726" y="483"/>
                    </a:cubicBezTo>
                    <a:cubicBezTo>
                      <a:pt x="11675" y="469"/>
                      <a:pt x="11682" y="463"/>
                      <a:pt x="11748" y="466"/>
                    </a:cubicBezTo>
                    <a:cubicBezTo>
                      <a:pt x="11747" y="465"/>
                      <a:pt x="11746" y="463"/>
                      <a:pt x="11745" y="462"/>
                    </a:cubicBezTo>
                    <a:cubicBezTo>
                      <a:pt x="11744" y="460"/>
                      <a:pt x="11743" y="459"/>
                      <a:pt x="11742" y="458"/>
                    </a:cubicBezTo>
                    <a:cubicBezTo>
                      <a:pt x="11779" y="467"/>
                      <a:pt x="11817" y="476"/>
                      <a:pt x="11855" y="483"/>
                    </a:cubicBezTo>
                    <a:cubicBezTo>
                      <a:pt x="11893" y="490"/>
                      <a:pt x="11931" y="496"/>
                      <a:pt x="11969" y="500"/>
                    </a:cubicBezTo>
                    <a:cubicBezTo>
                      <a:pt x="11937" y="496"/>
                      <a:pt x="11905" y="491"/>
                      <a:pt x="11873" y="484"/>
                    </a:cubicBezTo>
                    <a:cubicBezTo>
                      <a:pt x="11842" y="477"/>
                      <a:pt x="11811" y="468"/>
                      <a:pt x="11781" y="458"/>
                    </a:cubicBezTo>
                    <a:cubicBezTo>
                      <a:pt x="11846" y="465"/>
                      <a:pt x="11888" y="475"/>
                      <a:pt x="11940" y="487"/>
                    </a:cubicBezTo>
                    <a:cubicBezTo>
                      <a:pt x="11992" y="499"/>
                      <a:pt x="12054" y="513"/>
                      <a:pt x="12159" y="529"/>
                    </a:cubicBezTo>
                    <a:cubicBezTo>
                      <a:pt x="12141" y="524"/>
                      <a:pt x="12124" y="513"/>
                      <a:pt x="12108" y="501"/>
                    </a:cubicBezTo>
                    <a:cubicBezTo>
                      <a:pt x="12092" y="490"/>
                      <a:pt x="12076" y="479"/>
                      <a:pt x="12058" y="473"/>
                    </a:cubicBezTo>
                    <a:cubicBezTo>
                      <a:pt x="12187" y="480"/>
                      <a:pt x="12341" y="470"/>
                      <a:pt x="12497" y="483"/>
                    </a:cubicBezTo>
                    <a:cubicBezTo>
                      <a:pt x="12654" y="496"/>
                      <a:pt x="12813" y="531"/>
                      <a:pt x="12955" y="629"/>
                    </a:cubicBezTo>
                    <a:cubicBezTo>
                      <a:pt x="12947" y="627"/>
                      <a:pt x="12915" y="626"/>
                      <a:pt x="12882" y="624"/>
                    </a:cubicBezTo>
                    <a:cubicBezTo>
                      <a:pt x="12850" y="622"/>
                      <a:pt x="12817" y="620"/>
                      <a:pt x="12808" y="618"/>
                    </a:cubicBezTo>
                    <a:cubicBezTo>
                      <a:pt x="12827" y="622"/>
                      <a:pt x="12846" y="627"/>
                      <a:pt x="12865" y="632"/>
                    </a:cubicBezTo>
                    <a:cubicBezTo>
                      <a:pt x="12884" y="638"/>
                      <a:pt x="12903" y="644"/>
                      <a:pt x="12921" y="651"/>
                    </a:cubicBezTo>
                    <a:cubicBezTo>
                      <a:pt x="12897" y="645"/>
                      <a:pt x="12873" y="641"/>
                      <a:pt x="12849" y="640"/>
                    </a:cubicBezTo>
                    <a:cubicBezTo>
                      <a:pt x="12824" y="638"/>
                      <a:pt x="12800" y="638"/>
                      <a:pt x="12775" y="641"/>
                    </a:cubicBezTo>
                    <a:cubicBezTo>
                      <a:pt x="12848" y="676"/>
                      <a:pt x="12995" y="719"/>
                      <a:pt x="13145" y="753"/>
                    </a:cubicBezTo>
                    <a:cubicBezTo>
                      <a:pt x="13296" y="787"/>
                      <a:pt x="13448" y="812"/>
                      <a:pt x="13531" y="810"/>
                    </a:cubicBezTo>
                    <a:cubicBezTo>
                      <a:pt x="13515" y="799"/>
                      <a:pt x="13507" y="793"/>
                      <a:pt x="13507" y="790"/>
                    </a:cubicBezTo>
                    <a:cubicBezTo>
                      <a:pt x="13508" y="788"/>
                      <a:pt x="13516" y="790"/>
                      <a:pt x="13533" y="795"/>
                    </a:cubicBezTo>
                    <a:cubicBezTo>
                      <a:pt x="13465" y="773"/>
                      <a:pt x="13397" y="752"/>
                      <a:pt x="13329" y="730"/>
                    </a:cubicBezTo>
                    <a:cubicBezTo>
                      <a:pt x="13261" y="707"/>
                      <a:pt x="13194" y="685"/>
                      <a:pt x="13126" y="663"/>
                    </a:cubicBezTo>
                    <a:cubicBezTo>
                      <a:pt x="13285" y="697"/>
                      <a:pt x="13205" y="665"/>
                      <a:pt x="13077" y="621"/>
                    </a:cubicBezTo>
                    <a:cubicBezTo>
                      <a:pt x="12948" y="578"/>
                      <a:pt x="12771" y="524"/>
                      <a:pt x="12736" y="513"/>
                    </a:cubicBezTo>
                    <a:cubicBezTo>
                      <a:pt x="12752" y="512"/>
                      <a:pt x="12768" y="512"/>
                      <a:pt x="12783" y="515"/>
                    </a:cubicBezTo>
                    <a:cubicBezTo>
                      <a:pt x="12799" y="517"/>
                      <a:pt x="12814" y="520"/>
                      <a:pt x="12829" y="526"/>
                    </a:cubicBezTo>
                    <a:cubicBezTo>
                      <a:pt x="12720" y="469"/>
                      <a:pt x="12598" y="436"/>
                      <a:pt x="12474" y="410"/>
                    </a:cubicBezTo>
                    <a:cubicBezTo>
                      <a:pt x="12350" y="385"/>
                      <a:pt x="12223" y="368"/>
                      <a:pt x="12102" y="344"/>
                    </a:cubicBezTo>
                    <a:cubicBezTo>
                      <a:pt x="12171" y="382"/>
                      <a:pt x="12262" y="396"/>
                      <a:pt x="12355" y="407"/>
                    </a:cubicBezTo>
                    <a:cubicBezTo>
                      <a:pt x="12448" y="418"/>
                      <a:pt x="12543" y="424"/>
                      <a:pt x="12621" y="444"/>
                    </a:cubicBezTo>
                    <a:cubicBezTo>
                      <a:pt x="12414" y="344"/>
                      <a:pt x="12093" y="270"/>
                      <a:pt x="11896" y="225"/>
                    </a:cubicBezTo>
                    <a:cubicBezTo>
                      <a:pt x="11843" y="213"/>
                      <a:pt x="11791" y="201"/>
                      <a:pt x="11739" y="186"/>
                    </a:cubicBezTo>
                    <a:cubicBezTo>
                      <a:pt x="11864" y="212"/>
                      <a:pt x="11777" y="192"/>
                      <a:pt x="11725" y="181"/>
                    </a:cubicBezTo>
                    <a:cubicBezTo>
                      <a:pt x="11674" y="170"/>
                      <a:pt x="11659" y="167"/>
                      <a:pt x="11929" y="225"/>
                    </a:cubicBezTo>
                    <a:cubicBezTo>
                      <a:pt x="11857" y="203"/>
                      <a:pt x="11785" y="182"/>
                      <a:pt x="11712" y="162"/>
                    </a:cubicBezTo>
                    <a:cubicBezTo>
                      <a:pt x="11640" y="142"/>
                      <a:pt x="11567" y="122"/>
                      <a:pt x="11494" y="103"/>
                    </a:cubicBezTo>
                    <a:cubicBezTo>
                      <a:pt x="11516" y="108"/>
                      <a:pt x="11539" y="113"/>
                      <a:pt x="11562" y="117"/>
                    </a:cubicBezTo>
                    <a:cubicBezTo>
                      <a:pt x="11585" y="121"/>
                      <a:pt x="11609" y="124"/>
                      <a:pt x="11632" y="127"/>
                    </a:cubicBezTo>
                    <a:cubicBezTo>
                      <a:pt x="11541" y="109"/>
                      <a:pt x="11449" y="90"/>
                      <a:pt x="11358" y="72"/>
                    </a:cubicBezTo>
                    <a:cubicBezTo>
                      <a:pt x="11267" y="53"/>
                      <a:pt x="11176" y="34"/>
                      <a:pt x="11085" y="15"/>
                    </a:cubicBezTo>
                    <a:cubicBezTo>
                      <a:pt x="11101" y="17"/>
                      <a:pt x="11110" y="18"/>
                      <a:pt x="11111" y="17"/>
                    </a:cubicBezTo>
                    <a:cubicBezTo>
                      <a:pt x="11112" y="17"/>
                      <a:pt x="11105" y="15"/>
                      <a:pt x="11090" y="12"/>
                    </a:cubicBezTo>
                    <a:cubicBezTo>
                      <a:pt x="11153" y="24"/>
                      <a:pt x="11087" y="12"/>
                      <a:pt x="11049" y="5"/>
                    </a:cubicBezTo>
                    <a:cubicBezTo>
                      <a:pt x="11012" y="-3"/>
                      <a:pt x="11004" y="-6"/>
                      <a:pt x="11183" y="22"/>
                    </a:cubicBezTo>
                    <a:cubicBezTo>
                      <a:pt x="12154" y="220"/>
                      <a:pt x="13289" y="603"/>
                      <a:pt x="14386" y="1110"/>
                    </a:cubicBezTo>
                    <a:cubicBezTo>
                      <a:pt x="15484" y="1617"/>
                      <a:pt x="16544" y="2247"/>
                      <a:pt x="17365" y="2939"/>
                    </a:cubicBezTo>
                    <a:cubicBezTo>
                      <a:pt x="17302" y="2888"/>
                      <a:pt x="17218" y="2824"/>
                      <a:pt x="17127" y="2752"/>
                    </a:cubicBezTo>
                    <a:cubicBezTo>
                      <a:pt x="17035" y="2680"/>
                      <a:pt x="16935" y="2600"/>
                      <a:pt x="16841" y="2514"/>
                    </a:cubicBezTo>
                    <a:cubicBezTo>
                      <a:pt x="16901" y="2568"/>
                      <a:pt x="16967" y="2623"/>
                      <a:pt x="17028" y="2673"/>
                    </a:cubicBezTo>
                    <a:cubicBezTo>
                      <a:pt x="17088" y="2722"/>
                      <a:pt x="17144" y="2765"/>
                      <a:pt x="17182" y="2796"/>
                    </a:cubicBezTo>
                    <a:cubicBezTo>
                      <a:pt x="17182" y="2795"/>
                      <a:pt x="17143" y="2768"/>
                      <a:pt x="17113" y="2747"/>
                    </a:cubicBezTo>
                    <a:cubicBezTo>
                      <a:pt x="17082" y="2725"/>
                      <a:pt x="17060" y="2709"/>
                      <a:pt x="17091" y="2731"/>
                    </a:cubicBezTo>
                    <a:cubicBezTo>
                      <a:pt x="17287" y="2885"/>
                      <a:pt x="17477" y="3045"/>
                      <a:pt x="17659" y="3210"/>
                    </a:cubicBezTo>
                    <a:cubicBezTo>
                      <a:pt x="17842" y="3375"/>
                      <a:pt x="18019" y="3545"/>
                      <a:pt x="18187" y="3721"/>
                    </a:cubicBezTo>
                    <a:cubicBezTo>
                      <a:pt x="18057" y="3569"/>
                      <a:pt x="18088" y="3602"/>
                      <a:pt x="18118" y="3636"/>
                    </a:cubicBezTo>
                    <a:cubicBezTo>
                      <a:pt x="18147" y="3669"/>
                      <a:pt x="18175" y="3702"/>
                      <a:pt x="18039" y="3551"/>
                    </a:cubicBezTo>
                    <a:cubicBezTo>
                      <a:pt x="18147" y="3656"/>
                      <a:pt x="18255" y="3762"/>
                      <a:pt x="18360" y="3869"/>
                    </a:cubicBezTo>
                    <a:cubicBezTo>
                      <a:pt x="18466" y="3977"/>
                      <a:pt x="18571" y="4084"/>
                      <a:pt x="18671" y="4195"/>
                    </a:cubicBezTo>
                    <a:cubicBezTo>
                      <a:pt x="18660" y="4182"/>
                      <a:pt x="18648" y="4169"/>
                      <a:pt x="18636" y="4156"/>
                    </a:cubicBezTo>
                    <a:cubicBezTo>
                      <a:pt x="18624" y="4144"/>
                      <a:pt x="18611" y="4131"/>
                      <a:pt x="18598" y="4119"/>
                    </a:cubicBezTo>
                    <a:cubicBezTo>
                      <a:pt x="18633" y="4162"/>
                      <a:pt x="18621" y="4145"/>
                      <a:pt x="18608" y="4128"/>
                    </a:cubicBezTo>
                    <a:cubicBezTo>
                      <a:pt x="18594" y="4112"/>
                      <a:pt x="18581" y="4097"/>
                      <a:pt x="18613" y="4146"/>
                    </a:cubicBezTo>
                    <a:cubicBezTo>
                      <a:pt x="18512" y="4041"/>
                      <a:pt x="18444" y="3974"/>
                      <a:pt x="18380" y="3912"/>
                    </a:cubicBezTo>
                    <a:cubicBezTo>
                      <a:pt x="18317" y="3849"/>
                      <a:pt x="18257" y="3790"/>
                      <a:pt x="18170" y="3701"/>
                    </a:cubicBezTo>
                    <a:cubicBezTo>
                      <a:pt x="18180" y="3713"/>
                      <a:pt x="18190" y="3724"/>
                      <a:pt x="18200" y="3736"/>
                    </a:cubicBezTo>
                    <a:cubicBezTo>
                      <a:pt x="18210" y="3747"/>
                      <a:pt x="18220" y="3759"/>
                      <a:pt x="18231" y="3770"/>
                    </a:cubicBezTo>
                    <a:cubicBezTo>
                      <a:pt x="18090" y="3638"/>
                      <a:pt x="18108" y="3670"/>
                      <a:pt x="18165" y="3738"/>
                    </a:cubicBezTo>
                    <a:cubicBezTo>
                      <a:pt x="18221" y="3806"/>
                      <a:pt x="18315" y="3908"/>
                      <a:pt x="18325" y="3916"/>
                    </a:cubicBezTo>
                    <a:cubicBezTo>
                      <a:pt x="18311" y="3906"/>
                      <a:pt x="18297" y="3896"/>
                      <a:pt x="18284" y="3885"/>
                    </a:cubicBezTo>
                    <a:cubicBezTo>
                      <a:pt x="18271" y="3874"/>
                      <a:pt x="18259" y="3863"/>
                      <a:pt x="18247" y="3852"/>
                    </a:cubicBezTo>
                    <a:cubicBezTo>
                      <a:pt x="18289" y="3899"/>
                      <a:pt x="18335" y="3944"/>
                      <a:pt x="18382" y="3989"/>
                    </a:cubicBezTo>
                    <a:cubicBezTo>
                      <a:pt x="18428" y="4034"/>
                      <a:pt x="18476" y="4079"/>
                      <a:pt x="18521" y="4124"/>
                    </a:cubicBezTo>
                    <a:cubicBezTo>
                      <a:pt x="18480" y="4076"/>
                      <a:pt x="18464" y="4053"/>
                      <a:pt x="18474" y="4058"/>
                    </a:cubicBezTo>
                    <a:cubicBezTo>
                      <a:pt x="18484" y="4062"/>
                      <a:pt x="18521" y="4093"/>
                      <a:pt x="18583" y="4150"/>
                    </a:cubicBezTo>
                    <a:cubicBezTo>
                      <a:pt x="18569" y="4148"/>
                      <a:pt x="18556" y="4144"/>
                      <a:pt x="18544" y="4138"/>
                    </a:cubicBezTo>
                    <a:cubicBezTo>
                      <a:pt x="18532" y="4131"/>
                      <a:pt x="18523" y="4122"/>
                      <a:pt x="18515" y="4111"/>
                    </a:cubicBezTo>
                    <a:cubicBezTo>
                      <a:pt x="18560" y="4154"/>
                      <a:pt x="18602" y="4206"/>
                      <a:pt x="18643" y="4258"/>
                    </a:cubicBezTo>
                    <a:cubicBezTo>
                      <a:pt x="18684" y="4311"/>
                      <a:pt x="18724" y="4364"/>
                      <a:pt x="18765" y="4409"/>
                    </a:cubicBezTo>
                    <a:cubicBezTo>
                      <a:pt x="18735" y="4376"/>
                      <a:pt x="18706" y="4338"/>
                      <a:pt x="18679" y="4304"/>
                    </a:cubicBezTo>
                    <a:cubicBezTo>
                      <a:pt x="18651" y="4269"/>
                      <a:pt x="18624" y="4236"/>
                      <a:pt x="18596" y="4214"/>
                    </a:cubicBezTo>
                    <a:cubicBezTo>
                      <a:pt x="18597" y="4220"/>
                      <a:pt x="18598" y="4227"/>
                      <a:pt x="18599" y="4233"/>
                    </a:cubicBezTo>
                    <a:cubicBezTo>
                      <a:pt x="18600" y="4239"/>
                      <a:pt x="18601" y="4246"/>
                      <a:pt x="18602" y="4252"/>
                    </a:cubicBezTo>
                    <a:cubicBezTo>
                      <a:pt x="18489" y="4154"/>
                      <a:pt x="18329" y="4002"/>
                      <a:pt x="18154" y="3870"/>
                    </a:cubicBezTo>
                    <a:cubicBezTo>
                      <a:pt x="17979" y="3737"/>
                      <a:pt x="17788" y="3623"/>
                      <a:pt x="17614" y="3600"/>
                    </a:cubicBezTo>
                    <a:cubicBezTo>
                      <a:pt x="17680" y="3662"/>
                      <a:pt x="17731" y="3698"/>
                      <a:pt x="17732" y="3699"/>
                    </a:cubicBezTo>
                    <a:cubicBezTo>
                      <a:pt x="17733" y="3700"/>
                      <a:pt x="17684" y="3665"/>
                      <a:pt x="17550" y="3585"/>
                    </a:cubicBezTo>
                    <a:cubicBezTo>
                      <a:pt x="17684" y="3698"/>
                      <a:pt x="17842" y="3791"/>
                      <a:pt x="17996" y="3883"/>
                    </a:cubicBezTo>
                    <a:cubicBezTo>
                      <a:pt x="18150" y="3975"/>
                      <a:pt x="18300" y="4066"/>
                      <a:pt x="18417" y="4178"/>
                    </a:cubicBezTo>
                    <a:cubicBezTo>
                      <a:pt x="18319" y="4150"/>
                      <a:pt x="18402" y="4214"/>
                      <a:pt x="18505" y="4304"/>
                    </a:cubicBezTo>
                    <a:cubicBezTo>
                      <a:pt x="18607" y="4394"/>
                      <a:pt x="18729" y="4510"/>
                      <a:pt x="18708" y="4587"/>
                    </a:cubicBezTo>
                    <a:cubicBezTo>
                      <a:pt x="18654" y="4529"/>
                      <a:pt x="18441" y="4336"/>
                      <a:pt x="18219" y="4174"/>
                    </a:cubicBezTo>
                    <a:cubicBezTo>
                      <a:pt x="17998" y="4013"/>
                      <a:pt x="17768" y="3883"/>
                      <a:pt x="17679" y="3952"/>
                    </a:cubicBezTo>
                    <a:cubicBezTo>
                      <a:pt x="17751" y="4104"/>
                      <a:pt x="17940" y="4457"/>
                      <a:pt x="18083" y="4807"/>
                    </a:cubicBezTo>
                    <a:cubicBezTo>
                      <a:pt x="18226" y="5157"/>
                      <a:pt x="18323" y="5504"/>
                      <a:pt x="18211" y="5644"/>
                    </a:cubicBezTo>
                    <a:cubicBezTo>
                      <a:pt x="18219" y="5662"/>
                      <a:pt x="18272" y="5596"/>
                      <a:pt x="18296" y="5559"/>
                    </a:cubicBezTo>
                    <a:cubicBezTo>
                      <a:pt x="18321" y="5521"/>
                      <a:pt x="18317" y="5512"/>
                      <a:pt x="18211" y="5644"/>
                    </a:cubicBezTo>
                    <a:close/>
                    <a:moveTo>
                      <a:pt x="11486" y="3153"/>
                    </a:moveTo>
                    <a:cubicBezTo>
                      <a:pt x="11467" y="3157"/>
                      <a:pt x="11478" y="3166"/>
                      <a:pt x="11488" y="3169"/>
                    </a:cubicBezTo>
                    <a:cubicBezTo>
                      <a:pt x="11498" y="3173"/>
                      <a:pt x="11507" y="3171"/>
                      <a:pt x="11486" y="3153"/>
                    </a:cubicBezTo>
                    <a:lnTo>
                      <a:pt x="11486" y="3154"/>
                    </a:lnTo>
                    <a:lnTo>
                      <a:pt x="11486" y="3153"/>
                    </a:lnTo>
                    <a:close/>
                    <a:moveTo>
                      <a:pt x="11072" y="1540"/>
                    </a:moveTo>
                    <a:cubicBezTo>
                      <a:pt x="11065" y="1513"/>
                      <a:pt x="11066" y="1513"/>
                      <a:pt x="11068" y="1520"/>
                    </a:cubicBezTo>
                    <a:cubicBezTo>
                      <a:pt x="11070" y="1527"/>
                      <a:pt x="11074" y="1541"/>
                      <a:pt x="11072" y="1540"/>
                    </a:cubicBezTo>
                    <a:cubicBezTo>
                      <a:pt x="11071" y="1537"/>
                      <a:pt x="11072" y="1538"/>
                      <a:pt x="11073" y="1538"/>
                    </a:cubicBezTo>
                    <a:cubicBezTo>
                      <a:pt x="11074" y="1539"/>
                      <a:pt x="11073" y="1540"/>
                      <a:pt x="11072" y="1540"/>
                    </a:cubicBezTo>
                    <a:close/>
                    <a:moveTo>
                      <a:pt x="10200" y="946"/>
                    </a:moveTo>
                    <a:cubicBezTo>
                      <a:pt x="10216" y="945"/>
                      <a:pt x="10208" y="942"/>
                      <a:pt x="10200" y="940"/>
                    </a:cubicBezTo>
                    <a:cubicBezTo>
                      <a:pt x="10192" y="939"/>
                      <a:pt x="10184" y="940"/>
                      <a:pt x="10200" y="946"/>
                    </a:cubicBezTo>
                    <a:lnTo>
                      <a:pt x="10200" y="946"/>
                    </a:lnTo>
                    <a:lnTo>
                      <a:pt x="10200" y="946"/>
                    </a:lnTo>
                    <a:close/>
                    <a:moveTo>
                      <a:pt x="10126" y="928"/>
                    </a:moveTo>
                    <a:cubicBezTo>
                      <a:pt x="10135" y="925"/>
                      <a:pt x="10093" y="934"/>
                      <a:pt x="10070" y="939"/>
                    </a:cubicBezTo>
                    <a:cubicBezTo>
                      <a:pt x="10047" y="944"/>
                      <a:pt x="10043" y="946"/>
                      <a:pt x="10126" y="928"/>
                    </a:cubicBezTo>
                    <a:lnTo>
                      <a:pt x="10126" y="928"/>
                    </a:lnTo>
                    <a:close/>
                    <a:moveTo>
                      <a:pt x="8590" y="488"/>
                    </a:moveTo>
                    <a:lnTo>
                      <a:pt x="8590" y="488"/>
                    </a:lnTo>
                    <a:lnTo>
                      <a:pt x="8590" y="488"/>
                    </a:lnTo>
                    <a:close/>
                    <a:moveTo>
                      <a:pt x="8466" y="438"/>
                    </a:moveTo>
                    <a:cubicBezTo>
                      <a:pt x="8487" y="444"/>
                      <a:pt x="8489" y="445"/>
                      <a:pt x="8485" y="443"/>
                    </a:cubicBezTo>
                    <a:cubicBezTo>
                      <a:pt x="8481" y="442"/>
                      <a:pt x="8470" y="439"/>
                      <a:pt x="8466" y="438"/>
                    </a:cubicBezTo>
                    <a:cubicBezTo>
                      <a:pt x="8469" y="439"/>
                      <a:pt x="8469" y="439"/>
                      <a:pt x="8468" y="439"/>
                    </a:cubicBezTo>
                    <a:lnTo>
                      <a:pt x="8466" y="438"/>
                    </a:lnTo>
                    <a:close/>
                    <a:moveTo>
                      <a:pt x="7888" y="324"/>
                    </a:moveTo>
                    <a:cubicBezTo>
                      <a:pt x="7886" y="325"/>
                      <a:pt x="7861" y="317"/>
                      <a:pt x="7849" y="314"/>
                    </a:cubicBezTo>
                    <a:cubicBezTo>
                      <a:pt x="7837" y="310"/>
                      <a:pt x="7838" y="310"/>
                      <a:pt x="7888" y="324"/>
                    </a:cubicBezTo>
                    <a:lnTo>
                      <a:pt x="7888" y="324"/>
                    </a:lnTo>
                    <a:lnTo>
                      <a:pt x="7888" y="324"/>
                    </a:lnTo>
                    <a:close/>
                    <a:moveTo>
                      <a:pt x="7752" y="283"/>
                    </a:moveTo>
                    <a:cubicBezTo>
                      <a:pt x="7772" y="288"/>
                      <a:pt x="7792" y="293"/>
                      <a:pt x="7812" y="299"/>
                    </a:cubicBezTo>
                    <a:cubicBezTo>
                      <a:pt x="7832" y="304"/>
                      <a:pt x="7852" y="309"/>
                      <a:pt x="7871" y="314"/>
                    </a:cubicBezTo>
                    <a:cubicBezTo>
                      <a:pt x="7873" y="313"/>
                      <a:pt x="7843" y="307"/>
                      <a:pt x="7813" y="301"/>
                    </a:cubicBezTo>
                    <a:cubicBezTo>
                      <a:pt x="7783" y="294"/>
                      <a:pt x="7752" y="286"/>
                      <a:pt x="7752" y="283"/>
                    </a:cubicBezTo>
                    <a:cubicBezTo>
                      <a:pt x="7766" y="287"/>
                      <a:pt x="7766" y="289"/>
                      <a:pt x="7763" y="290"/>
                    </a:cubicBezTo>
                    <a:cubicBezTo>
                      <a:pt x="7759" y="290"/>
                      <a:pt x="7752" y="289"/>
                      <a:pt x="7752" y="283"/>
                    </a:cubicBezTo>
                    <a:close/>
                    <a:moveTo>
                      <a:pt x="7816" y="289"/>
                    </a:moveTo>
                    <a:cubicBezTo>
                      <a:pt x="7794" y="290"/>
                      <a:pt x="7824" y="297"/>
                      <a:pt x="7844" y="300"/>
                    </a:cubicBezTo>
                    <a:cubicBezTo>
                      <a:pt x="7865" y="303"/>
                      <a:pt x="7876" y="302"/>
                      <a:pt x="7816" y="289"/>
                    </a:cubicBezTo>
                    <a:lnTo>
                      <a:pt x="7815" y="290"/>
                    </a:lnTo>
                    <a:lnTo>
                      <a:pt x="7816" y="289"/>
                    </a:lnTo>
                    <a:close/>
                    <a:moveTo>
                      <a:pt x="11423" y="1565"/>
                    </a:moveTo>
                    <a:cubicBezTo>
                      <a:pt x="11495" y="1604"/>
                      <a:pt x="11472" y="1670"/>
                      <a:pt x="11430" y="1728"/>
                    </a:cubicBezTo>
                    <a:cubicBezTo>
                      <a:pt x="11388" y="1785"/>
                      <a:pt x="11327" y="1832"/>
                      <a:pt x="11324" y="1834"/>
                    </a:cubicBezTo>
                    <a:cubicBezTo>
                      <a:pt x="11339" y="1839"/>
                      <a:pt x="11350" y="1846"/>
                      <a:pt x="11356" y="1854"/>
                    </a:cubicBezTo>
                    <a:cubicBezTo>
                      <a:pt x="11363" y="1863"/>
                      <a:pt x="11365" y="1873"/>
                      <a:pt x="11364" y="1885"/>
                    </a:cubicBezTo>
                    <a:cubicBezTo>
                      <a:pt x="11329" y="1878"/>
                      <a:pt x="11295" y="1872"/>
                      <a:pt x="11260" y="1865"/>
                    </a:cubicBezTo>
                    <a:cubicBezTo>
                      <a:pt x="11226" y="1858"/>
                      <a:pt x="11192" y="1851"/>
                      <a:pt x="11157" y="1843"/>
                    </a:cubicBezTo>
                    <a:cubicBezTo>
                      <a:pt x="11245" y="1903"/>
                      <a:pt x="11294" y="1976"/>
                      <a:pt x="11337" y="2052"/>
                    </a:cubicBezTo>
                    <a:cubicBezTo>
                      <a:pt x="11380" y="2128"/>
                      <a:pt x="11419" y="2207"/>
                      <a:pt x="11488" y="2277"/>
                    </a:cubicBezTo>
                    <a:cubicBezTo>
                      <a:pt x="11451" y="2285"/>
                      <a:pt x="11431" y="2276"/>
                      <a:pt x="11426" y="2278"/>
                    </a:cubicBezTo>
                    <a:cubicBezTo>
                      <a:pt x="11421" y="2279"/>
                      <a:pt x="11430" y="2290"/>
                      <a:pt x="11451" y="2336"/>
                    </a:cubicBezTo>
                    <a:cubicBezTo>
                      <a:pt x="11434" y="2330"/>
                      <a:pt x="11416" y="2324"/>
                      <a:pt x="11400" y="2316"/>
                    </a:cubicBezTo>
                    <a:cubicBezTo>
                      <a:pt x="11383" y="2308"/>
                      <a:pt x="11367" y="2300"/>
                      <a:pt x="11352" y="2291"/>
                    </a:cubicBezTo>
                    <a:cubicBezTo>
                      <a:pt x="11341" y="2324"/>
                      <a:pt x="11352" y="2392"/>
                      <a:pt x="11358" y="2453"/>
                    </a:cubicBezTo>
                    <a:cubicBezTo>
                      <a:pt x="11365" y="2514"/>
                      <a:pt x="11366" y="2568"/>
                      <a:pt x="11336" y="2575"/>
                    </a:cubicBezTo>
                    <a:cubicBezTo>
                      <a:pt x="11403" y="2639"/>
                      <a:pt x="11423" y="2669"/>
                      <a:pt x="11444" y="2694"/>
                    </a:cubicBezTo>
                    <a:cubicBezTo>
                      <a:pt x="11464" y="2719"/>
                      <a:pt x="11486" y="2740"/>
                      <a:pt x="11558" y="2787"/>
                    </a:cubicBezTo>
                    <a:cubicBezTo>
                      <a:pt x="11547" y="2780"/>
                      <a:pt x="11536" y="2775"/>
                      <a:pt x="11525" y="2774"/>
                    </a:cubicBezTo>
                    <a:cubicBezTo>
                      <a:pt x="11514" y="2772"/>
                      <a:pt x="11503" y="2773"/>
                      <a:pt x="11492" y="2777"/>
                    </a:cubicBezTo>
                    <a:cubicBezTo>
                      <a:pt x="11517" y="2772"/>
                      <a:pt x="11577" y="2881"/>
                      <a:pt x="11643" y="2998"/>
                    </a:cubicBezTo>
                    <a:cubicBezTo>
                      <a:pt x="11708" y="3114"/>
                      <a:pt x="11779" y="3237"/>
                      <a:pt x="11826" y="3261"/>
                    </a:cubicBezTo>
                    <a:cubicBezTo>
                      <a:pt x="11763" y="3313"/>
                      <a:pt x="11748" y="3295"/>
                      <a:pt x="11737" y="3266"/>
                    </a:cubicBezTo>
                    <a:cubicBezTo>
                      <a:pt x="11727" y="3237"/>
                      <a:pt x="11721" y="3198"/>
                      <a:pt x="11675" y="3207"/>
                    </a:cubicBezTo>
                    <a:cubicBezTo>
                      <a:pt x="11699" y="3236"/>
                      <a:pt x="11695" y="3238"/>
                      <a:pt x="11680" y="3239"/>
                    </a:cubicBezTo>
                    <a:cubicBezTo>
                      <a:pt x="11665" y="3241"/>
                      <a:pt x="11640" y="3242"/>
                      <a:pt x="11623" y="3269"/>
                    </a:cubicBezTo>
                    <a:cubicBezTo>
                      <a:pt x="11607" y="3250"/>
                      <a:pt x="11566" y="3215"/>
                      <a:pt x="11519" y="3183"/>
                    </a:cubicBezTo>
                    <a:cubicBezTo>
                      <a:pt x="11472" y="3152"/>
                      <a:pt x="11419" y="3124"/>
                      <a:pt x="11381" y="3122"/>
                    </a:cubicBezTo>
                    <a:cubicBezTo>
                      <a:pt x="11375" y="3139"/>
                      <a:pt x="11368" y="3168"/>
                      <a:pt x="11356" y="3194"/>
                    </a:cubicBezTo>
                    <a:cubicBezTo>
                      <a:pt x="11344" y="3220"/>
                      <a:pt x="11329" y="3243"/>
                      <a:pt x="11306" y="3247"/>
                    </a:cubicBezTo>
                    <a:cubicBezTo>
                      <a:pt x="11267" y="3195"/>
                      <a:pt x="11044" y="3063"/>
                      <a:pt x="10856" y="2945"/>
                    </a:cubicBezTo>
                    <a:cubicBezTo>
                      <a:pt x="10669" y="2826"/>
                      <a:pt x="10517" y="2721"/>
                      <a:pt x="10623" y="2722"/>
                    </a:cubicBezTo>
                    <a:cubicBezTo>
                      <a:pt x="10599" y="2697"/>
                      <a:pt x="10286" y="2624"/>
                      <a:pt x="10152" y="2454"/>
                    </a:cubicBezTo>
                    <a:cubicBezTo>
                      <a:pt x="10037" y="2309"/>
                      <a:pt x="10272" y="2373"/>
                      <a:pt x="10186" y="2230"/>
                    </a:cubicBezTo>
                    <a:cubicBezTo>
                      <a:pt x="10183" y="2232"/>
                      <a:pt x="10151" y="2250"/>
                      <a:pt x="10117" y="2272"/>
                    </a:cubicBezTo>
                    <a:cubicBezTo>
                      <a:pt x="10082" y="2293"/>
                      <a:pt x="10045" y="2319"/>
                      <a:pt x="10031" y="2338"/>
                    </a:cubicBezTo>
                    <a:cubicBezTo>
                      <a:pt x="10013" y="2315"/>
                      <a:pt x="10001" y="2282"/>
                      <a:pt x="10006" y="2259"/>
                    </a:cubicBezTo>
                    <a:cubicBezTo>
                      <a:pt x="10011" y="2237"/>
                      <a:pt x="10034" y="2226"/>
                      <a:pt x="10089" y="2247"/>
                    </a:cubicBezTo>
                    <a:cubicBezTo>
                      <a:pt x="10071" y="2248"/>
                      <a:pt x="10055" y="2246"/>
                      <a:pt x="10039" y="2240"/>
                    </a:cubicBezTo>
                    <a:cubicBezTo>
                      <a:pt x="10024" y="2234"/>
                      <a:pt x="10010" y="2226"/>
                      <a:pt x="10000" y="2214"/>
                    </a:cubicBezTo>
                    <a:cubicBezTo>
                      <a:pt x="10027" y="2212"/>
                      <a:pt x="10054" y="2210"/>
                      <a:pt x="10080" y="2208"/>
                    </a:cubicBezTo>
                    <a:cubicBezTo>
                      <a:pt x="10107" y="2205"/>
                      <a:pt x="10134" y="2203"/>
                      <a:pt x="10161" y="2200"/>
                    </a:cubicBezTo>
                    <a:cubicBezTo>
                      <a:pt x="10128" y="2170"/>
                      <a:pt x="10089" y="2179"/>
                      <a:pt x="10055" y="2189"/>
                    </a:cubicBezTo>
                    <a:cubicBezTo>
                      <a:pt x="10020" y="2200"/>
                      <a:pt x="9990" y="2212"/>
                      <a:pt x="9973" y="2190"/>
                    </a:cubicBezTo>
                    <a:cubicBezTo>
                      <a:pt x="9983" y="2173"/>
                      <a:pt x="9998" y="2159"/>
                      <a:pt x="10016" y="2148"/>
                    </a:cubicBezTo>
                    <a:cubicBezTo>
                      <a:pt x="10034" y="2137"/>
                      <a:pt x="10054" y="2131"/>
                      <a:pt x="10077" y="2128"/>
                    </a:cubicBezTo>
                    <a:cubicBezTo>
                      <a:pt x="10068" y="2118"/>
                      <a:pt x="10030" y="2063"/>
                      <a:pt x="9990" y="2011"/>
                    </a:cubicBezTo>
                    <a:cubicBezTo>
                      <a:pt x="9951" y="1958"/>
                      <a:pt x="9910" y="1909"/>
                      <a:pt x="9897" y="1911"/>
                    </a:cubicBezTo>
                    <a:cubicBezTo>
                      <a:pt x="9849" y="1903"/>
                      <a:pt x="9801" y="1894"/>
                      <a:pt x="9754" y="1883"/>
                    </a:cubicBezTo>
                    <a:cubicBezTo>
                      <a:pt x="9706" y="1873"/>
                      <a:pt x="9659" y="1861"/>
                      <a:pt x="9612" y="1848"/>
                    </a:cubicBezTo>
                    <a:cubicBezTo>
                      <a:pt x="9623" y="1847"/>
                      <a:pt x="9701" y="1865"/>
                      <a:pt x="9767" y="1895"/>
                    </a:cubicBezTo>
                    <a:cubicBezTo>
                      <a:pt x="9834" y="1925"/>
                      <a:pt x="9889" y="1966"/>
                      <a:pt x="9857" y="2011"/>
                    </a:cubicBezTo>
                    <a:cubicBezTo>
                      <a:pt x="9831" y="2035"/>
                      <a:pt x="9805" y="2049"/>
                      <a:pt x="9776" y="2053"/>
                    </a:cubicBezTo>
                    <a:cubicBezTo>
                      <a:pt x="9747" y="2057"/>
                      <a:pt x="9716" y="2051"/>
                      <a:pt x="9683" y="2036"/>
                    </a:cubicBezTo>
                    <a:cubicBezTo>
                      <a:pt x="9742" y="2027"/>
                      <a:pt x="9747" y="2015"/>
                      <a:pt x="9739" y="2008"/>
                    </a:cubicBezTo>
                    <a:cubicBezTo>
                      <a:pt x="9731" y="2001"/>
                      <a:pt x="9711" y="1999"/>
                      <a:pt x="9719" y="2010"/>
                    </a:cubicBezTo>
                    <a:cubicBezTo>
                      <a:pt x="9663" y="2018"/>
                      <a:pt x="9619" y="1974"/>
                      <a:pt x="9582" y="1921"/>
                    </a:cubicBezTo>
                    <a:cubicBezTo>
                      <a:pt x="9545" y="1867"/>
                      <a:pt x="9515" y="1805"/>
                      <a:pt x="9487" y="1774"/>
                    </a:cubicBezTo>
                    <a:cubicBezTo>
                      <a:pt x="9540" y="1779"/>
                      <a:pt x="9592" y="1785"/>
                      <a:pt x="9644" y="1792"/>
                    </a:cubicBezTo>
                    <a:cubicBezTo>
                      <a:pt x="9697" y="1800"/>
                      <a:pt x="9749" y="1808"/>
                      <a:pt x="9800" y="1818"/>
                    </a:cubicBezTo>
                    <a:cubicBezTo>
                      <a:pt x="9747" y="1768"/>
                      <a:pt x="9686" y="1710"/>
                      <a:pt x="9615" y="1668"/>
                    </a:cubicBezTo>
                    <a:cubicBezTo>
                      <a:pt x="9544" y="1626"/>
                      <a:pt x="9463" y="1601"/>
                      <a:pt x="9368" y="1616"/>
                    </a:cubicBezTo>
                    <a:cubicBezTo>
                      <a:pt x="9510" y="1800"/>
                      <a:pt x="9155" y="1477"/>
                      <a:pt x="9126" y="1453"/>
                    </a:cubicBezTo>
                    <a:cubicBezTo>
                      <a:pt x="8953" y="1311"/>
                      <a:pt x="8750" y="1136"/>
                      <a:pt x="8522" y="1060"/>
                    </a:cubicBezTo>
                    <a:cubicBezTo>
                      <a:pt x="8278" y="978"/>
                      <a:pt x="8095" y="685"/>
                      <a:pt x="7914" y="514"/>
                    </a:cubicBezTo>
                    <a:cubicBezTo>
                      <a:pt x="7934" y="514"/>
                      <a:pt x="7876" y="500"/>
                      <a:pt x="7959" y="520"/>
                    </a:cubicBezTo>
                    <a:cubicBezTo>
                      <a:pt x="7982" y="525"/>
                      <a:pt x="7889" y="466"/>
                      <a:pt x="7866" y="440"/>
                    </a:cubicBezTo>
                    <a:cubicBezTo>
                      <a:pt x="7879" y="452"/>
                      <a:pt x="7894" y="464"/>
                      <a:pt x="7909" y="474"/>
                    </a:cubicBezTo>
                    <a:cubicBezTo>
                      <a:pt x="7925" y="484"/>
                      <a:pt x="7942" y="493"/>
                      <a:pt x="7960" y="500"/>
                    </a:cubicBezTo>
                    <a:cubicBezTo>
                      <a:pt x="7963" y="503"/>
                      <a:pt x="7939" y="476"/>
                      <a:pt x="7914" y="449"/>
                    </a:cubicBezTo>
                    <a:cubicBezTo>
                      <a:pt x="7890" y="423"/>
                      <a:pt x="7866" y="396"/>
                      <a:pt x="7869" y="398"/>
                    </a:cubicBezTo>
                    <a:cubicBezTo>
                      <a:pt x="7893" y="411"/>
                      <a:pt x="7904" y="416"/>
                      <a:pt x="7902" y="414"/>
                    </a:cubicBezTo>
                    <a:cubicBezTo>
                      <a:pt x="7900" y="411"/>
                      <a:pt x="7886" y="401"/>
                      <a:pt x="7860" y="383"/>
                    </a:cubicBezTo>
                    <a:cubicBezTo>
                      <a:pt x="7857" y="381"/>
                      <a:pt x="7896" y="405"/>
                      <a:pt x="7937" y="429"/>
                    </a:cubicBezTo>
                    <a:cubicBezTo>
                      <a:pt x="7978" y="453"/>
                      <a:pt x="8021" y="478"/>
                      <a:pt x="8027" y="478"/>
                    </a:cubicBezTo>
                    <a:cubicBezTo>
                      <a:pt x="8024" y="479"/>
                      <a:pt x="8011" y="470"/>
                      <a:pt x="7998" y="460"/>
                    </a:cubicBezTo>
                    <a:cubicBezTo>
                      <a:pt x="7984" y="449"/>
                      <a:pt x="7969" y="437"/>
                      <a:pt x="7961" y="432"/>
                    </a:cubicBezTo>
                    <a:cubicBezTo>
                      <a:pt x="7965" y="436"/>
                      <a:pt x="7970" y="439"/>
                      <a:pt x="7976" y="441"/>
                    </a:cubicBezTo>
                    <a:cubicBezTo>
                      <a:pt x="7981" y="443"/>
                      <a:pt x="7986" y="443"/>
                      <a:pt x="7992" y="442"/>
                    </a:cubicBezTo>
                    <a:cubicBezTo>
                      <a:pt x="7977" y="434"/>
                      <a:pt x="7976" y="432"/>
                      <a:pt x="7989" y="437"/>
                    </a:cubicBezTo>
                    <a:cubicBezTo>
                      <a:pt x="8002" y="442"/>
                      <a:pt x="8029" y="453"/>
                      <a:pt x="8069" y="471"/>
                    </a:cubicBezTo>
                    <a:cubicBezTo>
                      <a:pt x="7816" y="331"/>
                      <a:pt x="7808" y="323"/>
                      <a:pt x="7879" y="355"/>
                    </a:cubicBezTo>
                    <a:cubicBezTo>
                      <a:pt x="7949" y="387"/>
                      <a:pt x="8096" y="457"/>
                      <a:pt x="8154" y="474"/>
                    </a:cubicBezTo>
                    <a:cubicBezTo>
                      <a:pt x="8133" y="459"/>
                      <a:pt x="8124" y="452"/>
                      <a:pt x="8128" y="451"/>
                    </a:cubicBezTo>
                    <a:cubicBezTo>
                      <a:pt x="8132" y="450"/>
                      <a:pt x="8149" y="456"/>
                      <a:pt x="8179" y="468"/>
                    </a:cubicBezTo>
                    <a:cubicBezTo>
                      <a:pt x="7572" y="206"/>
                      <a:pt x="7525" y="194"/>
                      <a:pt x="7624" y="241"/>
                    </a:cubicBezTo>
                    <a:cubicBezTo>
                      <a:pt x="7723" y="289"/>
                      <a:pt x="7967" y="396"/>
                      <a:pt x="7943" y="372"/>
                    </a:cubicBezTo>
                    <a:cubicBezTo>
                      <a:pt x="7926" y="366"/>
                      <a:pt x="7910" y="359"/>
                      <a:pt x="7894" y="353"/>
                    </a:cubicBezTo>
                    <a:cubicBezTo>
                      <a:pt x="7877" y="347"/>
                      <a:pt x="7861" y="340"/>
                      <a:pt x="7844" y="334"/>
                    </a:cubicBezTo>
                    <a:cubicBezTo>
                      <a:pt x="7864" y="329"/>
                      <a:pt x="7960" y="367"/>
                      <a:pt x="7969" y="370"/>
                    </a:cubicBezTo>
                    <a:cubicBezTo>
                      <a:pt x="7987" y="376"/>
                      <a:pt x="7462" y="210"/>
                      <a:pt x="7832" y="319"/>
                    </a:cubicBezTo>
                    <a:cubicBezTo>
                      <a:pt x="7821" y="314"/>
                      <a:pt x="7809" y="310"/>
                      <a:pt x="7797" y="306"/>
                    </a:cubicBezTo>
                    <a:cubicBezTo>
                      <a:pt x="7785" y="302"/>
                      <a:pt x="7773" y="298"/>
                      <a:pt x="7761" y="295"/>
                    </a:cubicBezTo>
                    <a:cubicBezTo>
                      <a:pt x="7771" y="297"/>
                      <a:pt x="7780" y="299"/>
                      <a:pt x="7789" y="301"/>
                    </a:cubicBezTo>
                    <a:cubicBezTo>
                      <a:pt x="7799" y="304"/>
                      <a:pt x="7808" y="307"/>
                      <a:pt x="7817" y="311"/>
                    </a:cubicBezTo>
                    <a:cubicBezTo>
                      <a:pt x="7383" y="177"/>
                      <a:pt x="7384" y="175"/>
                      <a:pt x="7466" y="200"/>
                    </a:cubicBezTo>
                    <a:cubicBezTo>
                      <a:pt x="7549" y="224"/>
                      <a:pt x="7715" y="275"/>
                      <a:pt x="7613" y="248"/>
                    </a:cubicBezTo>
                    <a:cubicBezTo>
                      <a:pt x="7627" y="251"/>
                      <a:pt x="7634" y="253"/>
                      <a:pt x="7634" y="253"/>
                    </a:cubicBezTo>
                    <a:cubicBezTo>
                      <a:pt x="7635" y="253"/>
                      <a:pt x="7628" y="252"/>
                      <a:pt x="7615" y="248"/>
                    </a:cubicBezTo>
                    <a:cubicBezTo>
                      <a:pt x="7665" y="260"/>
                      <a:pt x="7717" y="269"/>
                      <a:pt x="7768" y="280"/>
                    </a:cubicBezTo>
                    <a:cubicBezTo>
                      <a:pt x="7819" y="290"/>
                      <a:pt x="7870" y="300"/>
                      <a:pt x="7920" y="312"/>
                    </a:cubicBezTo>
                    <a:cubicBezTo>
                      <a:pt x="7863" y="298"/>
                      <a:pt x="7842" y="292"/>
                      <a:pt x="7823" y="288"/>
                    </a:cubicBezTo>
                    <a:cubicBezTo>
                      <a:pt x="7804" y="284"/>
                      <a:pt x="7789" y="281"/>
                      <a:pt x="7744" y="272"/>
                    </a:cubicBezTo>
                    <a:cubicBezTo>
                      <a:pt x="7836" y="288"/>
                      <a:pt x="7863" y="293"/>
                      <a:pt x="7875" y="296"/>
                    </a:cubicBezTo>
                    <a:cubicBezTo>
                      <a:pt x="7887" y="299"/>
                      <a:pt x="7886" y="300"/>
                      <a:pt x="7922" y="307"/>
                    </a:cubicBezTo>
                    <a:cubicBezTo>
                      <a:pt x="7913" y="306"/>
                      <a:pt x="7905" y="302"/>
                      <a:pt x="7896" y="299"/>
                    </a:cubicBezTo>
                    <a:cubicBezTo>
                      <a:pt x="7888" y="297"/>
                      <a:pt x="7879" y="294"/>
                      <a:pt x="7867" y="294"/>
                    </a:cubicBezTo>
                    <a:cubicBezTo>
                      <a:pt x="7867" y="293"/>
                      <a:pt x="7894" y="297"/>
                      <a:pt x="7911" y="302"/>
                    </a:cubicBezTo>
                    <a:lnTo>
                      <a:pt x="7909" y="302"/>
                    </a:lnTo>
                    <a:cubicBezTo>
                      <a:pt x="7903" y="307"/>
                      <a:pt x="7771" y="389"/>
                      <a:pt x="7804" y="409"/>
                    </a:cubicBezTo>
                    <a:cubicBezTo>
                      <a:pt x="7878" y="455"/>
                      <a:pt x="8020" y="319"/>
                      <a:pt x="8128" y="340"/>
                    </a:cubicBezTo>
                    <a:cubicBezTo>
                      <a:pt x="8123" y="342"/>
                      <a:pt x="8112" y="346"/>
                      <a:pt x="8100" y="350"/>
                    </a:cubicBezTo>
                    <a:cubicBezTo>
                      <a:pt x="8088" y="353"/>
                      <a:pt x="8074" y="357"/>
                      <a:pt x="8064" y="356"/>
                    </a:cubicBezTo>
                    <a:cubicBezTo>
                      <a:pt x="8096" y="364"/>
                      <a:pt x="8125" y="376"/>
                      <a:pt x="8155" y="389"/>
                    </a:cubicBezTo>
                    <a:cubicBezTo>
                      <a:pt x="8184" y="401"/>
                      <a:pt x="8214" y="413"/>
                      <a:pt x="8246" y="421"/>
                    </a:cubicBezTo>
                    <a:cubicBezTo>
                      <a:pt x="8130" y="393"/>
                      <a:pt x="8146" y="403"/>
                      <a:pt x="8175" y="407"/>
                    </a:cubicBezTo>
                    <a:cubicBezTo>
                      <a:pt x="8203" y="411"/>
                      <a:pt x="8244" y="408"/>
                      <a:pt x="8178" y="352"/>
                    </a:cubicBezTo>
                    <a:cubicBezTo>
                      <a:pt x="8227" y="361"/>
                      <a:pt x="8275" y="372"/>
                      <a:pt x="8322" y="385"/>
                    </a:cubicBezTo>
                    <a:cubicBezTo>
                      <a:pt x="8370" y="397"/>
                      <a:pt x="8417" y="411"/>
                      <a:pt x="8464" y="426"/>
                    </a:cubicBezTo>
                    <a:cubicBezTo>
                      <a:pt x="8151" y="348"/>
                      <a:pt x="8173" y="347"/>
                      <a:pt x="8245" y="359"/>
                    </a:cubicBezTo>
                    <a:cubicBezTo>
                      <a:pt x="8317" y="372"/>
                      <a:pt x="8440" y="398"/>
                      <a:pt x="8328" y="374"/>
                    </a:cubicBezTo>
                    <a:cubicBezTo>
                      <a:pt x="8375" y="380"/>
                      <a:pt x="8393" y="381"/>
                      <a:pt x="8383" y="378"/>
                    </a:cubicBezTo>
                    <a:cubicBezTo>
                      <a:pt x="8374" y="374"/>
                      <a:pt x="8336" y="366"/>
                      <a:pt x="8271" y="353"/>
                    </a:cubicBezTo>
                    <a:cubicBezTo>
                      <a:pt x="8368" y="324"/>
                      <a:pt x="8454" y="338"/>
                      <a:pt x="8536" y="364"/>
                    </a:cubicBezTo>
                    <a:cubicBezTo>
                      <a:pt x="8619" y="390"/>
                      <a:pt x="8699" y="429"/>
                      <a:pt x="8786" y="451"/>
                    </a:cubicBezTo>
                    <a:cubicBezTo>
                      <a:pt x="8812" y="440"/>
                      <a:pt x="8788" y="444"/>
                      <a:pt x="8758" y="449"/>
                    </a:cubicBezTo>
                    <a:cubicBezTo>
                      <a:pt x="8728" y="455"/>
                      <a:pt x="8692" y="462"/>
                      <a:pt x="8695" y="455"/>
                    </a:cubicBezTo>
                    <a:cubicBezTo>
                      <a:pt x="8720" y="463"/>
                      <a:pt x="8745" y="470"/>
                      <a:pt x="8770" y="476"/>
                    </a:cubicBezTo>
                    <a:cubicBezTo>
                      <a:pt x="8796" y="483"/>
                      <a:pt x="8821" y="488"/>
                      <a:pt x="8847" y="493"/>
                    </a:cubicBezTo>
                    <a:cubicBezTo>
                      <a:pt x="8837" y="490"/>
                      <a:pt x="8824" y="487"/>
                      <a:pt x="8811" y="482"/>
                    </a:cubicBezTo>
                    <a:cubicBezTo>
                      <a:pt x="8798" y="477"/>
                      <a:pt x="8787" y="471"/>
                      <a:pt x="8782" y="464"/>
                    </a:cubicBezTo>
                    <a:cubicBezTo>
                      <a:pt x="8879" y="466"/>
                      <a:pt x="8974" y="492"/>
                      <a:pt x="9066" y="524"/>
                    </a:cubicBezTo>
                    <a:cubicBezTo>
                      <a:pt x="9158" y="557"/>
                      <a:pt x="9247" y="597"/>
                      <a:pt x="9334" y="628"/>
                    </a:cubicBezTo>
                    <a:cubicBezTo>
                      <a:pt x="9315" y="616"/>
                      <a:pt x="9300" y="611"/>
                      <a:pt x="9288" y="612"/>
                    </a:cubicBezTo>
                    <a:cubicBezTo>
                      <a:pt x="9275" y="612"/>
                      <a:pt x="9266" y="620"/>
                      <a:pt x="9261" y="633"/>
                    </a:cubicBezTo>
                    <a:cubicBezTo>
                      <a:pt x="9329" y="660"/>
                      <a:pt x="9414" y="672"/>
                      <a:pt x="9502" y="684"/>
                    </a:cubicBezTo>
                    <a:cubicBezTo>
                      <a:pt x="9590" y="695"/>
                      <a:pt x="9681" y="706"/>
                      <a:pt x="9762" y="732"/>
                    </a:cubicBezTo>
                    <a:cubicBezTo>
                      <a:pt x="9621" y="802"/>
                      <a:pt x="9755" y="805"/>
                      <a:pt x="9892" y="809"/>
                    </a:cubicBezTo>
                    <a:cubicBezTo>
                      <a:pt x="10029" y="812"/>
                      <a:pt x="10169" y="817"/>
                      <a:pt x="10038" y="889"/>
                    </a:cubicBezTo>
                    <a:cubicBezTo>
                      <a:pt x="10084" y="898"/>
                      <a:pt x="10234" y="927"/>
                      <a:pt x="10322" y="949"/>
                    </a:cubicBezTo>
                    <a:cubicBezTo>
                      <a:pt x="10409" y="971"/>
                      <a:pt x="10434" y="987"/>
                      <a:pt x="10227" y="967"/>
                    </a:cubicBezTo>
                    <a:cubicBezTo>
                      <a:pt x="10246" y="975"/>
                      <a:pt x="10310" y="996"/>
                      <a:pt x="10362" y="1012"/>
                    </a:cubicBezTo>
                    <a:cubicBezTo>
                      <a:pt x="10414" y="1028"/>
                      <a:pt x="10453" y="1041"/>
                      <a:pt x="10421" y="1033"/>
                    </a:cubicBezTo>
                    <a:cubicBezTo>
                      <a:pt x="10444" y="1038"/>
                      <a:pt x="10481" y="1045"/>
                      <a:pt x="10511" y="1056"/>
                    </a:cubicBezTo>
                    <a:cubicBezTo>
                      <a:pt x="10541" y="1068"/>
                      <a:pt x="10564" y="1084"/>
                      <a:pt x="10560" y="1109"/>
                    </a:cubicBezTo>
                    <a:cubicBezTo>
                      <a:pt x="10527" y="1107"/>
                      <a:pt x="10493" y="1104"/>
                      <a:pt x="10460" y="1099"/>
                    </a:cubicBezTo>
                    <a:cubicBezTo>
                      <a:pt x="10427" y="1094"/>
                      <a:pt x="10395" y="1088"/>
                      <a:pt x="10362" y="1081"/>
                    </a:cubicBezTo>
                    <a:cubicBezTo>
                      <a:pt x="10362" y="1081"/>
                      <a:pt x="10451" y="1152"/>
                      <a:pt x="10525" y="1203"/>
                    </a:cubicBezTo>
                    <a:cubicBezTo>
                      <a:pt x="10600" y="1255"/>
                      <a:pt x="10659" y="1287"/>
                      <a:pt x="10601" y="1207"/>
                    </a:cubicBezTo>
                    <a:cubicBezTo>
                      <a:pt x="10690" y="1248"/>
                      <a:pt x="10827" y="1265"/>
                      <a:pt x="10959" y="1290"/>
                    </a:cubicBezTo>
                    <a:cubicBezTo>
                      <a:pt x="11092" y="1316"/>
                      <a:pt x="11218" y="1350"/>
                      <a:pt x="11286" y="1426"/>
                    </a:cubicBezTo>
                    <a:cubicBezTo>
                      <a:pt x="11182" y="1434"/>
                      <a:pt x="11078" y="1394"/>
                      <a:pt x="10973" y="1360"/>
                    </a:cubicBezTo>
                    <a:cubicBezTo>
                      <a:pt x="10868" y="1327"/>
                      <a:pt x="10763" y="1300"/>
                      <a:pt x="10657" y="1337"/>
                    </a:cubicBezTo>
                    <a:cubicBezTo>
                      <a:pt x="10711" y="1366"/>
                      <a:pt x="10755" y="1365"/>
                      <a:pt x="10800" y="1363"/>
                    </a:cubicBezTo>
                    <a:cubicBezTo>
                      <a:pt x="10845" y="1361"/>
                      <a:pt x="10891" y="1359"/>
                      <a:pt x="10951" y="1387"/>
                    </a:cubicBezTo>
                    <a:cubicBezTo>
                      <a:pt x="10946" y="1409"/>
                      <a:pt x="10935" y="1423"/>
                      <a:pt x="10917" y="1429"/>
                    </a:cubicBezTo>
                    <a:cubicBezTo>
                      <a:pt x="10899" y="1435"/>
                      <a:pt x="10874" y="1434"/>
                      <a:pt x="10842" y="1425"/>
                    </a:cubicBezTo>
                    <a:cubicBezTo>
                      <a:pt x="10953" y="1487"/>
                      <a:pt x="11050" y="1472"/>
                      <a:pt x="11143" y="1466"/>
                    </a:cubicBezTo>
                    <a:cubicBezTo>
                      <a:pt x="11237" y="1461"/>
                      <a:pt x="11327" y="1465"/>
                      <a:pt x="11423" y="1565"/>
                    </a:cubicBezTo>
                    <a:cubicBezTo>
                      <a:pt x="11425" y="1566"/>
                      <a:pt x="11370" y="1509"/>
                      <a:pt x="11342" y="1480"/>
                    </a:cubicBezTo>
                    <a:cubicBezTo>
                      <a:pt x="11314" y="1451"/>
                      <a:pt x="11313" y="1451"/>
                      <a:pt x="11423" y="1565"/>
                    </a:cubicBezTo>
                    <a:close/>
                    <a:moveTo>
                      <a:pt x="19710" y="5526"/>
                    </a:moveTo>
                    <a:cubicBezTo>
                      <a:pt x="19645" y="5434"/>
                      <a:pt x="19579" y="5341"/>
                      <a:pt x="19513" y="5249"/>
                    </a:cubicBezTo>
                    <a:cubicBezTo>
                      <a:pt x="19448" y="5156"/>
                      <a:pt x="19382" y="5064"/>
                      <a:pt x="19316" y="4971"/>
                    </a:cubicBezTo>
                    <a:cubicBezTo>
                      <a:pt x="19323" y="5013"/>
                      <a:pt x="19303" y="4987"/>
                      <a:pt x="19293" y="4971"/>
                    </a:cubicBezTo>
                    <a:cubicBezTo>
                      <a:pt x="19282" y="4955"/>
                      <a:pt x="19281" y="4948"/>
                      <a:pt x="19326" y="5028"/>
                    </a:cubicBezTo>
                    <a:cubicBezTo>
                      <a:pt x="19317" y="5020"/>
                      <a:pt x="19309" y="5012"/>
                      <a:pt x="19302" y="5003"/>
                    </a:cubicBezTo>
                    <a:cubicBezTo>
                      <a:pt x="19294" y="4995"/>
                      <a:pt x="19287" y="4986"/>
                      <a:pt x="19281" y="4977"/>
                    </a:cubicBezTo>
                    <a:cubicBezTo>
                      <a:pt x="19311" y="5057"/>
                      <a:pt x="19370" y="5141"/>
                      <a:pt x="19424" y="5228"/>
                    </a:cubicBezTo>
                    <a:cubicBezTo>
                      <a:pt x="19477" y="5316"/>
                      <a:pt x="19526" y="5407"/>
                      <a:pt x="19536" y="5502"/>
                    </a:cubicBezTo>
                    <a:cubicBezTo>
                      <a:pt x="19381" y="5340"/>
                      <a:pt x="19381" y="5518"/>
                      <a:pt x="19225" y="5412"/>
                    </a:cubicBezTo>
                    <a:cubicBezTo>
                      <a:pt x="18994" y="5254"/>
                      <a:pt x="18960" y="5096"/>
                      <a:pt x="18791" y="4891"/>
                    </a:cubicBezTo>
                    <a:cubicBezTo>
                      <a:pt x="18790" y="4897"/>
                      <a:pt x="18681" y="5258"/>
                      <a:pt x="18642" y="5408"/>
                    </a:cubicBezTo>
                    <a:cubicBezTo>
                      <a:pt x="18631" y="5450"/>
                      <a:pt x="18577" y="5816"/>
                      <a:pt x="18492" y="5786"/>
                    </a:cubicBezTo>
                    <a:cubicBezTo>
                      <a:pt x="18505" y="5791"/>
                      <a:pt x="18245" y="5839"/>
                      <a:pt x="18241" y="5865"/>
                    </a:cubicBezTo>
                    <a:cubicBezTo>
                      <a:pt x="18185" y="6181"/>
                      <a:pt x="18658" y="6675"/>
                      <a:pt x="18598" y="6992"/>
                    </a:cubicBezTo>
                    <a:cubicBezTo>
                      <a:pt x="18549" y="7246"/>
                      <a:pt x="18602" y="7536"/>
                      <a:pt x="18610" y="7792"/>
                    </a:cubicBezTo>
                    <a:cubicBezTo>
                      <a:pt x="18625" y="8289"/>
                      <a:pt x="18793" y="8745"/>
                      <a:pt x="18906" y="9168"/>
                    </a:cubicBezTo>
                    <a:cubicBezTo>
                      <a:pt x="19078" y="9811"/>
                      <a:pt x="19240" y="10130"/>
                      <a:pt x="19675" y="10622"/>
                    </a:cubicBezTo>
                    <a:cubicBezTo>
                      <a:pt x="19846" y="10815"/>
                      <a:pt x="20183" y="11206"/>
                      <a:pt x="20463" y="10969"/>
                    </a:cubicBezTo>
                    <a:cubicBezTo>
                      <a:pt x="20642" y="10819"/>
                      <a:pt x="20848" y="10631"/>
                      <a:pt x="20920" y="10419"/>
                    </a:cubicBezTo>
                    <a:cubicBezTo>
                      <a:pt x="20954" y="10318"/>
                      <a:pt x="20952" y="10165"/>
                      <a:pt x="20995" y="10305"/>
                    </a:cubicBezTo>
                    <a:cubicBezTo>
                      <a:pt x="21001" y="10256"/>
                      <a:pt x="21012" y="10208"/>
                      <a:pt x="21027" y="10161"/>
                    </a:cubicBezTo>
                    <a:cubicBezTo>
                      <a:pt x="21042" y="10113"/>
                      <a:pt x="21061" y="10067"/>
                      <a:pt x="21084" y="10022"/>
                    </a:cubicBezTo>
                    <a:cubicBezTo>
                      <a:pt x="21080" y="10053"/>
                      <a:pt x="21081" y="10067"/>
                      <a:pt x="21089" y="10063"/>
                    </a:cubicBezTo>
                    <a:cubicBezTo>
                      <a:pt x="21097" y="10060"/>
                      <a:pt x="21111" y="10039"/>
                      <a:pt x="21131" y="10000"/>
                    </a:cubicBezTo>
                    <a:cubicBezTo>
                      <a:pt x="21160" y="10042"/>
                      <a:pt x="21186" y="10085"/>
                      <a:pt x="21208" y="10130"/>
                    </a:cubicBezTo>
                    <a:cubicBezTo>
                      <a:pt x="21229" y="10175"/>
                      <a:pt x="21247" y="10222"/>
                      <a:pt x="21260" y="10269"/>
                    </a:cubicBezTo>
                    <a:cubicBezTo>
                      <a:pt x="21332" y="10111"/>
                      <a:pt x="21341" y="10090"/>
                      <a:pt x="21337" y="10089"/>
                    </a:cubicBezTo>
                    <a:cubicBezTo>
                      <a:pt x="21334" y="10088"/>
                      <a:pt x="21317" y="10107"/>
                      <a:pt x="21337" y="10029"/>
                    </a:cubicBezTo>
                    <a:cubicBezTo>
                      <a:pt x="21334" y="10049"/>
                      <a:pt x="21336" y="10062"/>
                      <a:pt x="21341" y="10067"/>
                    </a:cubicBezTo>
                    <a:cubicBezTo>
                      <a:pt x="21346" y="10072"/>
                      <a:pt x="21355" y="10069"/>
                      <a:pt x="21367" y="10058"/>
                    </a:cubicBezTo>
                    <a:cubicBezTo>
                      <a:pt x="21406" y="10311"/>
                      <a:pt x="21443" y="10564"/>
                      <a:pt x="21471" y="10819"/>
                    </a:cubicBezTo>
                    <a:cubicBezTo>
                      <a:pt x="21499" y="11073"/>
                      <a:pt x="21523" y="11328"/>
                      <a:pt x="21536" y="11583"/>
                    </a:cubicBezTo>
                    <a:cubicBezTo>
                      <a:pt x="21600" y="10528"/>
                      <a:pt x="21479" y="9461"/>
                      <a:pt x="21174" y="8434"/>
                    </a:cubicBezTo>
                    <a:cubicBezTo>
                      <a:pt x="20869" y="7405"/>
                      <a:pt x="20379" y="6418"/>
                      <a:pt x="19710" y="5526"/>
                    </a:cubicBezTo>
                    <a:cubicBezTo>
                      <a:pt x="19711" y="5407"/>
                      <a:pt x="20114" y="5864"/>
                      <a:pt x="20225" y="6112"/>
                    </a:cubicBezTo>
                    <a:cubicBezTo>
                      <a:pt x="20335" y="6359"/>
                      <a:pt x="20291" y="6308"/>
                      <a:pt x="19710" y="5526"/>
                    </a:cubicBezTo>
                    <a:close/>
                    <a:moveTo>
                      <a:pt x="6320" y="2107"/>
                    </a:moveTo>
                    <a:cubicBezTo>
                      <a:pt x="6338" y="2059"/>
                      <a:pt x="6303" y="2031"/>
                      <a:pt x="6261" y="2015"/>
                    </a:cubicBezTo>
                    <a:cubicBezTo>
                      <a:pt x="6218" y="1999"/>
                      <a:pt x="6168" y="1994"/>
                      <a:pt x="6156" y="1993"/>
                    </a:cubicBezTo>
                    <a:cubicBezTo>
                      <a:pt x="6155" y="1948"/>
                      <a:pt x="6160" y="1903"/>
                      <a:pt x="6169" y="1859"/>
                    </a:cubicBezTo>
                    <a:cubicBezTo>
                      <a:pt x="6179" y="1815"/>
                      <a:pt x="6193" y="1772"/>
                      <a:pt x="6213" y="1730"/>
                    </a:cubicBezTo>
                    <a:cubicBezTo>
                      <a:pt x="6168" y="1726"/>
                      <a:pt x="6125" y="1729"/>
                      <a:pt x="6085" y="1740"/>
                    </a:cubicBezTo>
                    <a:cubicBezTo>
                      <a:pt x="6046" y="1752"/>
                      <a:pt x="6009" y="1771"/>
                      <a:pt x="5974" y="1799"/>
                    </a:cubicBezTo>
                    <a:cubicBezTo>
                      <a:pt x="6004" y="1776"/>
                      <a:pt x="6027" y="1740"/>
                      <a:pt x="6049" y="1703"/>
                    </a:cubicBezTo>
                    <a:cubicBezTo>
                      <a:pt x="6070" y="1666"/>
                      <a:pt x="6091" y="1627"/>
                      <a:pt x="6114" y="1598"/>
                    </a:cubicBezTo>
                    <a:cubicBezTo>
                      <a:pt x="6083" y="1607"/>
                      <a:pt x="6069" y="1602"/>
                      <a:pt x="6054" y="1604"/>
                    </a:cubicBezTo>
                    <a:cubicBezTo>
                      <a:pt x="6039" y="1606"/>
                      <a:pt x="6024" y="1616"/>
                      <a:pt x="5990" y="1655"/>
                    </a:cubicBezTo>
                    <a:cubicBezTo>
                      <a:pt x="5980" y="1638"/>
                      <a:pt x="5975" y="1623"/>
                      <a:pt x="5975" y="1605"/>
                    </a:cubicBezTo>
                    <a:cubicBezTo>
                      <a:pt x="5975" y="1588"/>
                      <a:pt x="5979" y="1572"/>
                      <a:pt x="5988" y="1555"/>
                    </a:cubicBezTo>
                    <a:cubicBezTo>
                      <a:pt x="5953" y="1575"/>
                      <a:pt x="5921" y="1597"/>
                      <a:pt x="5892" y="1622"/>
                    </a:cubicBezTo>
                    <a:cubicBezTo>
                      <a:pt x="5863" y="1648"/>
                      <a:pt x="5837" y="1676"/>
                      <a:pt x="5814" y="1706"/>
                    </a:cubicBezTo>
                    <a:cubicBezTo>
                      <a:pt x="5791" y="1668"/>
                      <a:pt x="5788" y="1632"/>
                      <a:pt x="5807" y="1598"/>
                    </a:cubicBezTo>
                    <a:cubicBezTo>
                      <a:pt x="5826" y="1565"/>
                      <a:pt x="5866" y="1534"/>
                      <a:pt x="5928" y="1505"/>
                    </a:cubicBezTo>
                    <a:cubicBezTo>
                      <a:pt x="5826" y="1501"/>
                      <a:pt x="5729" y="1570"/>
                      <a:pt x="5633" y="1636"/>
                    </a:cubicBezTo>
                    <a:cubicBezTo>
                      <a:pt x="5537" y="1702"/>
                      <a:pt x="5443" y="1765"/>
                      <a:pt x="5347" y="1751"/>
                    </a:cubicBezTo>
                    <a:cubicBezTo>
                      <a:pt x="5361" y="1760"/>
                      <a:pt x="5374" y="1763"/>
                      <a:pt x="5390" y="1762"/>
                    </a:cubicBezTo>
                    <a:cubicBezTo>
                      <a:pt x="5405" y="1762"/>
                      <a:pt x="5420" y="1755"/>
                      <a:pt x="5437" y="1743"/>
                    </a:cubicBezTo>
                    <a:cubicBezTo>
                      <a:pt x="5423" y="1752"/>
                      <a:pt x="5409" y="1761"/>
                      <a:pt x="5395" y="1770"/>
                    </a:cubicBezTo>
                    <a:cubicBezTo>
                      <a:pt x="5381" y="1779"/>
                      <a:pt x="5367" y="1789"/>
                      <a:pt x="5354" y="1798"/>
                    </a:cubicBezTo>
                    <a:cubicBezTo>
                      <a:pt x="5393" y="1796"/>
                      <a:pt x="5432" y="1794"/>
                      <a:pt x="5471" y="1791"/>
                    </a:cubicBezTo>
                    <a:cubicBezTo>
                      <a:pt x="5510" y="1789"/>
                      <a:pt x="5549" y="1786"/>
                      <a:pt x="5588" y="1783"/>
                    </a:cubicBezTo>
                    <a:cubicBezTo>
                      <a:pt x="5554" y="1819"/>
                      <a:pt x="5508" y="1820"/>
                      <a:pt x="5458" y="1824"/>
                    </a:cubicBezTo>
                    <a:cubicBezTo>
                      <a:pt x="5408" y="1828"/>
                      <a:pt x="5355" y="1834"/>
                      <a:pt x="5307" y="1880"/>
                    </a:cubicBezTo>
                    <a:cubicBezTo>
                      <a:pt x="5326" y="1882"/>
                      <a:pt x="5425" y="1886"/>
                      <a:pt x="5515" y="1895"/>
                    </a:cubicBezTo>
                    <a:cubicBezTo>
                      <a:pt x="5604" y="1903"/>
                      <a:pt x="5685" y="1916"/>
                      <a:pt x="5669" y="1938"/>
                    </a:cubicBezTo>
                    <a:cubicBezTo>
                      <a:pt x="5451" y="1915"/>
                      <a:pt x="5387" y="1940"/>
                      <a:pt x="5356" y="1996"/>
                    </a:cubicBezTo>
                    <a:cubicBezTo>
                      <a:pt x="5325" y="2052"/>
                      <a:pt x="5326" y="2139"/>
                      <a:pt x="5239" y="2240"/>
                    </a:cubicBezTo>
                    <a:cubicBezTo>
                      <a:pt x="5357" y="2231"/>
                      <a:pt x="5473" y="2195"/>
                      <a:pt x="5589" y="2162"/>
                    </a:cubicBezTo>
                    <a:cubicBezTo>
                      <a:pt x="5705" y="2130"/>
                      <a:pt x="5822" y="2101"/>
                      <a:pt x="5942" y="2109"/>
                    </a:cubicBezTo>
                    <a:cubicBezTo>
                      <a:pt x="5887" y="2187"/>
                      <a:pt x="5935" y="2241"/>
                      <a:pt x="6005" y="2260"/>
                    </a:cubicBezTo>
                    <a:cubicBezTo>
                      <a:pt x="6075" y="2278"/>
                      <a:pt x="6166" y="2262"/>
                      <a:pt x="6198" y="2200"/>
                    </a:cubicBezTo>
                    <a:cubicBezTo>
                      <a:pt x="6193" y="2199"/>
                      <a:pt x="6170" y="2186"/>
                      <a:pt x="6147" y="2172"/>
                    </a:cubicBezTo>
                    <a:cubicBezTo>
                      <a:pt x="6123" y="2158"/>
                      <a:pt x="6099" y="2144"/>
                      <a:pt x="6092" y="2140"/>
                    </a:cubicBezTo>
                    <a:cubicBezTo>
                      <a:pt x="6111" y="2112"/>
                      <a:pt x="6135" y="2128"/>
                      <a:pt x="6159" y="2142"/>
                    </a:cubicBezTo>
                    <a:cubicBezTo>
                      <a:pt x="6183" y="2157"/>
                      <a:pt x="6206" y="2171"/>
                      <a:pt x="6223" y="2141"/>
                    </a:cubicBezTo>
                    <a:cubicBezTo>
                      <a:pt x="6206" y="2141"/>
                      <a:pt x="6197" y="2140"/>
                      <a:pt x="6194" y="2137"/>
                    </a:cubicBezTo>
                    <a:cubicBezTo>
                      <a:pt x="6192" y="2133"/>
                      <a:pt x="6196" y="2127"/>
                      <a:pt x="6203" y="2114"/>
                    </a:cubicBezTo>
                    <a:cubicBezTo>
                      <a:pt x="6235" y="2113"/>
                      <a:pt x="6259" y="2113"/>
                      <a:pt x="6278" y="2113"/>
                    </a:cubicBezTo>
                    <a:cubicBezTo>
                      <a:pt x="6296" y="2113"/>
                      <a:pt x="6310" y="2111"/>
                      <a:pt x="6320" y="2107"/>
                    </a:cubicBezTo>
                    <a:cubicBezTo>
                      <a:pt x="6310" y="2135"/>
                      <a:pt x="6306" y="2137"/>
                      <a:pt x="6306" y="2131"/>
                    </a:cubicBezTo>
                    <a:cubicBezTo>
                      <a:pt x="6307" y="2124"/>
                      <a:pt x="6312" y="2110"/>
                      <a:pt x="6320" y="2107"/>
                    </a:cubicBezTo>
                    <a:close/>
                    <a:moveTo>
                      <a:pt x="6541" y="1043"/>
                    </a:moveTo>
                    <a:cubicBezTo>
                      <a:pt x="6428" y="1122"/>
                      <a:pt x="6349" y="1118"/>
                      <a:pt x="6280" y="1115"/>
                    </a:cubicBezTo>
                    <a:cubicBezTo>
                      <a:pt x="6210" y="1111"/>
                      <a:pt x="6150" y="1106"/>
                      <a:pt x="6073" y="1183"/>
                    </a:cubicBezTo>
                    <a:cubicBezTo>
                      <a:pt x="6122" y="1190"/>
                      <a:pt x="6118" y="1194"/>
                      <a:pt x="6095" y="1201"/>
                    </a:cubicBezTo>
                    <a:cubicBezTo>
                      <a:pt x="6072" y="1208"/>
                      <a:pt x="6031" y="1219"/>
                      <a:pt x="6007" y="1239"/>
                    </a:cubicBezTo>
                    <a:cubicBezTo>
                      <a:pt x="6054" y="1244"/>
                      <a:pt x="6047" y="1236"/>
                      <a:pt x="6042" y="1230"/>
                    </a:cubicBezTo>
                    <a:cubicBezTo>
                      <a:pt x="6038" y="1223"/>
                      <a:pt x="6035" y="1217"/>
                      <a:pt x="6094" y="1226"/>
                    </a:cubicBezTo>
                    <a:cubicBezTo>
                      <a:pt x="6024" y="1278"/>
                      <a:pt x="6051" y="1266"/>
                      <a:pt x="6094" y="1241"/>
                    </a:cubicBezTo>
                    <a:cubicBezTo>
                      <a:pt x="6137" y="1215"/>
                      <a:pt x="6197" y="1176"/>
                      <a:pt x="6196" y="1174"/>
                    </a:cubicBezTo>
                    <a:cubicBezTo>
                      <a:pt x="6078" y="1288"/>
                      <a:pt x="6067" y="1293"/>
                      <a:pt x="6105" y="1271"/>
                    </a:cubicBezTo>
                    <a:cubicBezTo>
                      <a:pt x="6143" y="1250"/>
                      <a:pt x="6230" y="1202"/>
                      <a:pt x="6309" y="1211"/>
                    </a:cubicBezTo>
                    <a:cubicBezTo>
                      <a:pt x="6328" y="1193"/>
                      <a:pt x="6239" y="1239"/>
                      <a:pt x="6152" y="1286"/>
                    </a:cubicBezTo>
                    <a:cubicBezTo>
                      <a:pt x="6065" y="1333"/>
                      <a:pt x="5981" y="1380"/>
                      <a:pt x="6009" y="1366"/>
                    </a:cubicBezTo>
                    <a:cubicBezTo>
                      <a:pt x="6103" y="1375"/>
                      <a:pt x="6225" y="1343"/>
                      <a:pt x="6334" y="1294"/>
                    </a:cubicBezTo>
                    <a:cubicBezTo>
                      <a:pt x="6444" y="1245"/>
                      <a:pt x="6542" y="1179"/>
                      <a:pt x="6586" y="1119"/>
                    </a:cubicBezTo>
                    <a:cubicBezTo>
                      <a:pt x="6575" y="1110"/>
                      <a:pt x="6552" y="1129"/>
                      <a:pt x="6531" y="1152"/>
                    </a:cubicBezTo>
                    <a:cubicBezTo>
                      <a:pt x="6510" y="1174"/>
                      <a:pt x="6490" y="1200"/>
                      <a:pt x="6483" y="1204"/>
                    </a:cubicBezTo>
                    <a:cubicBezTo>
                      <a:pt x="6526" y="1145"/>
                      <a:pt x="6532" y="1139"/>
                      <a:pt x="6522" y="1148"/>
                    </a:cubicBezTo>
                    <a:cubicBezTo>
                      <a:pt x="6513" y="1157"/>
                      <a:pt x="6488" y="1181"/>
                      <a:pt x="6470" y="1181"/>
                    </a:cubicBezTo>
                    <a:cubicBezTo>
                      <a:pt x="6538" y="1104"/>
                      <a:pt x="6489" y="1079"/>
                      <a:pt x="6541" y="1043"/>
                    </a:cubicBezTo>
                    <a:lnTo>
                      <a:pt x="6541" y="1043"/>
                    </a:lnTo>
                    <a:close/>
                    <a:moveTo>
                      <a:pt x="7177" y="1396"/>
                    </a:moveTo>
                    <a:cubicBezTo>
                      <a:pt x="7198" y="1307"/>
                      <a:pt x="7556" y="1387"/>
                      <a:pt x="7615" y="1385"/>
                    </a:cubicBezTo>
                    <a:cubicBezTo>
                      <a:pt x="7890" y="1376"/>
                      <a:pt x="7491" y="1089"/>
                      <a:pt x="7234" y="1211"/>
                    </a:cubicBezTo>
                    <a:cubicBezTo>
                      <a:pt x="7299" y="1165"/>
                      <a:pt x="7265" y="1135"/>
                      <a:pt x="7214" y="1110"/>
                    </a:cubicBezTo>
                    <a:cubicBezTo>
                      <a:pt x="7163" y="1085"/>
                      <a:pt x="7096" y="1064"/>
                      <a:pt x="7096" y="1034"/>
                    </a:cubicBezTo>
                    <a:cubicBezTo>
                      <a:pt x="7102" y="1035"/>
                      <a:pt x="7125" y="1117"/>
                      <a:pt x="7145" y="1203"/>
                    </a:cubicBezTo>
                    <a:cubicBezTo>
                      <a:pt x="7165" y="1289"/>
                      <a:pt x="7182" y="1379"/>
                      <a:pt x="7177" y="1396"/>
                    </a:cubicBezTo>
                    <a:cubicBezTo>
                      <a:pt x="7170" y="1426"/>
                      <a:pt x="7173" y="1416"/>
                      <a:pt x="7176" y="1403"/>
                    </a:cubicBezTo>
                    <a:cubicBezTo>
                      <a:pt x="7180" y="1391"/>
                      <a:pt x="7183" y="1376"/>
                      <a:pt x="7177" y="1396"/>
                    </a:cubicBezTo>
                    <a:close/>
                    <a:moveTo>
                      <a:pt x="7394" y="688"/>
                    </a:moveTo>
                    <a:lnTo>
                      <a:pt x="7394" y="689"/>
                    </a:lnTo>
                    <a:lnTo>
                      <a:pt x="7394" y="688"/>
                    </a:lnTo>
                    <a:lnTo>
                      <a:pt x="7393" y="688"/>
                    </a:lnTo>
                    <a:lnTo>
                      <a:pt x="7394" y="688"/>
                    </a:lnTo>
                    <a:close/>
                    <a:moveTo>
                      <a:pt x="7396" y="875"/>
                    </a:moveTo>
                    <a:cubicBezTo>
                      <a:pt x="7396" y="872"/>
                      <a:pt x="7398" y="867"/>
                      <a:pt x="7399" y="865"/>
                    </a:cubicBezTo>
                    <a:cubicBezTo>
                      <a:pt x="7400" y="863"/>
                      <a:pt x="7400" y="865"/>
                      <a:pt x="7396" y="875"/>
                    </a:cubicBezTo>
                    <a:lnTo>
                      <a:pt x="7396" y="875"/>
                    </a:lnTo>
                    <a:close/>
                    <a:moveTo>
                      <a:pt x="7410" y="639"/>
                    </a:moveTo>
                    <a:cubicBezTo>
                      <a:pt x="7398" y="657"/>
                      <a:pt x="7399" y="658"/>
                      <a:pt x="7403" y="654"/>
                    </a:cubicBezTo>
                    <a:cubicBezTo>
                      <a:pt x="7407" y="651"/>
                      <a:pt x="7413" y="641"/>
                      <a:pt x="7410" y="639"/>
                    </a:cubicBezTo>
                    <a:cubicBezTo>
                      <a:pt x="7408" y="641"/>
                      <a:pt x="7408" y="642"/>
                      <a:pt x="7409" y="641"/>
                    </a:cubicBezTo>
                    <a:lnTo>
                      <a:pt x="7410" y="639"/>
                    </a:lnTo>
                    <a:close/>
                    <a:moveTo>
                      <a:pt x="7606" y="469"/>
                    </a:moveTo>
                    <a:cubicBezTo>
                      <a:pt x="7607" y="460"/>
                      <a:pt x="7605" y="460"/>
                      <a:pt x="7605" y="462"/>
                    </a:cubicBezTo>
                    <a:cubicBezTo>
                      <a:pt x="7604" y="464"/>
                      <a:pt x="7604" y="469"/>
                      <a:pt x="7606" y="469"/>
                    </a:cubicBezTo>
                    <a:lnTo>
                      <a:pt x="7606" y="468"/>
                    </a:lnTo>
                    <a:lnTo>
                      <a:pt x="7606" y="469"/>
                    </a:lnTo>
                    <a:close/>
                    <a:moveTo>
                      <a:pt x="7736" y="542"/>
                    </a:moveTo>
                    <a:lnTo>
                      <a:pt x="7736" y="542"/>
                    </a:lnTo>
                    <a:lnTo>
                      <a:pt x="7736" y="542"/>
                    </a:lnTo>
                    <a:close/>
                    <a:moveTo>
                      <a:pt x="7738" y="578"/>
                    </a:moveTo>
                    <a:cubicBezTo>
                      <a:pt x="7740" y="578"/>
                      <a:pt x="7736" y="576"/>
                      <a:pt x="7734" y="574"/>
                    </a:cubicBezTo>
                    <a:cubicBezTo>
                      <a:pt x="7732" y="573"/>
                      <a:pt x="7731" y="573"/>
                      <a:pt x="7738" y="578"/>
                    </a:cubicBezTo>
                    <a:lnTo>
                      <a:pt x="7737" y="577"/>
                    </a:lnTo>
                    <a:lnTo>
                      <a:pt x="7738" y="578"/>
                    </a:lnTo>
                    <a:close/>
                    <a:moveTo>
                      <a:pt x="7744" y="536"/>
                    </a:moveTo>
                    <a:cubicBezTo>
                      <a:pt x="7750" y="536"/>
                      <a:pt x="7752" y="536"/>
                      <a:pt x="7752" y="536"/>
                    </a:cubicBezTo>
                    <a:cubicBezTo>
                      <a:pt x="7752" y="536"/>
                      <a:pt x="7749" y="536"/>
                      <a:pt x="7744" y="536"/>
                    </a:cubicBezTo>
                    <a:lnTo>
                      <a:pt x="7744" y="536"/>
                    </a:lnTo>
                    <a:close/>
                    <a:moveTo>
                      <a:pt x="7837" y="463"/>
                    </a:moveTo>
                    <a:cubicBezTo>
                      <a:pt x="7826" y="457"/>
                      <a:pt x="7830" y="460"/>
                      <a:pt x="7834" y="464"/>
                    </a:cubicBezTo>
                    <a:cubicBezTo>
                      <a:pt x="7838" y="467"/>
                      <a:pt x="7844" y="470"/>
                      <a:pt x="7837" y="463"/>
                    </a:cubicBezTo>
                    <a:lnTo>
                      <a:pt x="7837" y="463"/>
                    </a:lnTo>
                    <a:lnTo>
                      <a:pt x="7837" y="463"/>
                    </a:lnTo>
                    <a:close/>
                    <a:moveTo>
                      <a:pt x="7363" y="753"/>
                    </a:moveTo>
                    <a:cubicBezTo>
                      <a:pt x="7356" y="737"/>
                      <a:pt x="7353" y="721"/>
                      <a:pt x="7354" y="704"/>
                    </a:cubicBezTo>
                    <a:cubicBezTo>
                      <a:pt x="7355" y="688"/>
                      <a:pt x="7361" y="671"/>
                      <a:pt x="7371" y="654"/>
                    </a:cubicBezTo>
                    <a:cubicBezTo>
                      <a:pt x="7367" y="666"/>
                      <a:pt x="7369" y="667"/>
                      <a:pt x="7373" y="663"/>
                    </a:cubicBezTo>
                    <a:cubicBezTo>
                      <a:pt x="7377" y="660"/>
                      <a:pt x="7383" y="652"/>
                      <a:pt x="7386" y="647"/>
                    </a:cubicBezTo>
                    <a:cubicBezTo>
                      <a:pt x="7361" y="645"/>
                      <a:pt x="7336" y="659"/>
                      <a:pt x="7335" y="656"/>
                    </a:cubicBezTo>
                    <a:cubicBezTo>
                      <a:pt x="7335" y="653"/>
                      <a:pt x="7359" y="633"/>
                      <a:pt x="7434" y="562"/>
                    </a:cubicBezTo>
                    <a:cubicBezTo>
                      <a:pt x="7429" y="570"/>
                      <a:pt x="7423" y="576"/>
                      <a:pt x="7416" y="578"/>
                    </a:cubicBezTo>
                    <a:cubicBezTo>
                      <a:pt x="7408" y="581"/>
                      <a:pt x="7401" y="581"/>
                      <a:pt x="7391" y="578"/>
                    </a:cubicBezTo>
                    <a:cubicBezTo>
                      <a:pt x="7394" y="574"/>
                      <a:pt x="7407" y="553"/>
                      <a:pt x="7420" y="533"/>
                    </a:cubicBezTo>
                    <a:cubicBezTo>
                      <a:pt x="7432" y="512"/>
                      <a:pt x="7445" y="493"/>
                      <a:pt x="7447" y="492"/>
                    </a:cubicBezTo>
                    <a:cubicBezTo>
                      <a:pt x="7447" y="493"/>
                      <a:pt x="7470" y="543"/>
                      <a:pt x="7492" y="594"/>
                    </a:cubicBezTo>
                    <a:cubicBezTo>
                      <a:pt x="7515" y="644"/>
                      <a:pt x="7538" y="695"/>
                      <a:pt x="7537" y="694"/>
                    </a:cubicBezTo>
                    <a:cubicBezTo>
                      <a:pt x="7571" y="582"/>
                      <a:pt x="7595" y="582"/>
                      <a:pt x="7616" y="611"/>
                    </a:cubicBezTo>
                    <a:cubicBezTo>
                      <a:pt x="7638" y="641"/>
                      <a:pt x="7656" y="702"/>
                      <a:pt x="7679" y="710"/>
                    </a:cubicBezTo>
                    <a:cubicBezTo>
                      <a:pt x="7673" y="670"/>
                      <a:pt x="7687" y="637"/>
                      <a:pt x="7701" y="605"/>
                    </a:cubicBezTo>
                    <a:cubicBezTo>
                      <a:pt x="7714" y="573"/>
                      <a:pt x="7727" y="542"/>
                      <a:pt x="7719" y="506"/>
                    </a:cubicBezTo>
                    <a:cubicBezTo>
                      <a:pt x="7664" y="546"/>
                      <a:pt x="7633" y="565"/>
                      <a:pt x="7601" y="574"/>
                    </a:cubicBezTo>
                    <a:cubicBezTo>
                      <a:pt x="7570" y="583"/>
                      <a:pt x="7539" y="583"/>
                      <a:pt x="7486" y="582"/>
                    </a:cubicBezTo>
                    <a:cubicBezTo>
                      <a:pt x="7493" y="570"/>
                      <a:pt x="7502" y="558"/>
                      <a:pt x="7511" y="547"/>
                    </a:cubicBezTo>
                    <a:cubicBezTo>
                      <a:pt x="7521" y="535"/>
                      <a:pt x="7531" y="525"/>
                      <a:pt x="7542" y="514"/>
                    </a:cubicBezTo>
                    <a:cubicBezTo>
                      <a:pt x="7531" y="518"/>
                      <a:pt x="7520" y="524"/>
                      <a:pt x="7510" y="531"/>
                    </a:cubicBezTo>
                    <a:cubicBezTo>
                      <a:pt x="7500" y="537"/>
                      <a:pt x="7492" y="545"/>
                      <a:pt x="7485" y="554"/>
                    </a:cubicBezTo>
                    <a:cubicBezTo>
                      <a:pt x="7504" y="493"/>
                      <a:pt x="7516" y="478"/>
                      <a:pt x="7530" y="479"/>
                    </a:cubicBezTo>
                    <a:cubicBezTo>
                      <a:pt x="7543" y="480"/>
                      <a:pt x="7558" y="497"/>
                      <a:pt x="7584" y="497"/>
                    </a:cubicBezTo>
                    <a:cubicBezTo>
                      <a:pt x="7591" y="456"/>
                      <a:pt x="7592" y="438"/>
                      <a:pt x="7593" y="425"/>
                    </a:cubicBezTo>
                    <a:cubicBezTo>
                      <a:pt x="7593" y="411"/>
                      <a:pt x="7593" y="400"/>
                      <a:pt x="7597" y="373"/>
                    </a:cubicBezTo>
                    <a:cubicBezTo>
                      <a:pt x="7606" y="384"/>
                      <a:pt x="7613" y="396"/>
                      <a:pt x="7618" y="409"/>
                    </a:cubicBezTo>
                    <a:cubicBezTo>
                      <a:pt x="7623" y="422"/>
                      <a:pt x="7627" y="435"/>
                      <a:pt x="7628" y="449"/>
                    </a:cubicBezTo>
                    <a:cubicBezTo>
                      <a:pt x="7628" y="447"/>
                      <a:pt x="7619" y="448"/>
                      <a:pt x="7615" y="440"/>
                    </a:cubicBezTo>
                    <a:cubicBezTo>
                      <a:pt x="7612" y="433"/>
                      <a:pt x="7612" y="417"/>
                      <a:pt x="7631" y="385"/>
                    </a:cubicBezTo>
                    <a:cubicBezTo>
                      <a:pt x="7652" y="461"/>
                      <a:pt x="7658" y="455"/>
                      <a:pt x="7658" y="431"/>
                    </a:cubicBezTo>
                    <a:cubicBezTo>
                      <a:pt x="7658" y="407"/>
                      <a:pt x="7652" y="364"/>
                      <a:pt x="7647" y="364"/>
                    </a:cubicBezTo>
                    <a:cubicBezTo>
                      <a:pt x="7656" y="399"/>
                      <a:pt x="7667" y="398"/>
                      <a:pt x="7672" y="381"/>
                    </a:cubicBezTo>
                    <a:cubicBezTo>
                      <a:pt x="7677" y="364"/>
                      <a:pt x="7676" y="332"/>
                      <a:pt x="7661" y="305"/>
                    </a:cubicBezTo>
                    <a:cubicBezTo>
                      <a:pt x="7717" y="348"/>
                      <a:pt x="7662" y="310"/>
                      <a:pt x="7630" y="291"/>
                    </a:cubicBezTo>
                    <a:cubicBezTo>
                      <a:pt x="7599" y="272"/>
                      <a:pt x="7591" y="272"/>
                      <a:pt x="7740" y="392"/>
                    </a:cubicBezTo>
                    <a:cubicBezTo>
                      <a:pt x="7732" y="383"/>
                      <a:pt x="7728" y="367"/>
                      <a:pt x="7723" y="351"/>
                    </a:cubicBezTo>
                    <a:cubicBezTo>
                      <a:pt x="7717" y="336"/>
                      <a:pt x="7709" y="321"/>
                      <a:pt x="7695" y="317"/>
                    </a:cubicBezTo>
                    <a:cubicBezTo>
                      <a:pt x="7738" y="347"/>
                      <a:pt x="7783" y="376"/>
                      <a:pt x="7817" y="404"/>
                    </a:cubicBezTo>
                    <a:cubicBezTo>
                      <a:pt x="7850" y="431"/>
                      <a:pt x="7872" y="458"/>
                      <a:pt x="7869" y="484"/>
                    </a:cubicBezTo>
                    <a:cubicBezTo>
                      <a:pt x="7870" y="471"/>
                      <a:pt x="7881" y="517"/>
                      <a:pt x="7883" y="573"/>
                    </a:cubicBezTo>
                    <a:cubicBezTo>
                      <a:pt x="7884" y="629"/>
                      <a:pt x="7876" y="695"/>
                      <a:pt x="7840" y="724"/>
                    </a:cubicBezTo>
                    <a:cubicBezTo>
                      <a:pt x="7833" y="713"/>
                      <a:pt x="7825" y="704"/>
                      <a:pt x="7815" y="699"/>
                    </a:cubicBezTo>
                    <a:cubicBezTo>
                      <a:pt x="7806" y="694"/>
                      <a:pt x="7795" y="692"/>
                      <a:pt x="7784" y="692"/>
                    </a:cubicBezTo>
                    <a:cubicBezTo>
                      <a:pt x="7787" y="698"/>
                      <a:pt x="7786" y="702"/>
                      <a:pt x="7783" y="704"/>
                    </a:cubicBezTo>
                    <a:cubicBezTo>
                      <a:pt x="7780" y="705"/>
                      <a:pt x="7774" y="705"/>
                      <a:pt x="7765" y="702"/>
                    </a:cubicBezTo>
                    <a:cubicBezTo>
                      <a:pt x="7778" y="706"/>
                      <a:pt x="7790" y="712"/>
                      <a:pt x="7799" y="720"/>
                    </a:cubicBezTo>
                    <a:cubicBezTo>
                      <a:pt x="7808" y="729"/>
                      <a:pt x="7815" y="738"/>
                      <a:pt x="7819" y="749"/>
                    </a:cubicBezTo>
                    <a:cubicBezTo>
                      <a:pt x="7820" y="749"/>
                      <a:pt x="7803" y="758"/>
                      <a:pt x="7785" y="765"/>
                    </a:cubicBezTo>
                    <a:cubicBezTo>
                      <a:pt x="7766" y="772"/>
                      <a:pt x="7748" y="777"/>
                      <a:pt x="7746" y="767"/>
                    </a:cubicBezTo>
                    <a:cubicBezTo>
                      <a:pt x="7859" y="767"/>
                      <a:pt x="7827" y="838"/>
                      <a:pt x="7791" y="908"/>
                    </a:cubicBezTo>
                    <a:cubicBezTo>
                      <a:pt x="7754" y="978"/>
                      <a:pt x="7714" y="1046"/>
                      <a:pt x="7812" y="1039"/>
                    </a:cubicBezTo>
                    <a:cubicBezTo>
                      <a:pt x="7805" y="1063"/>
                      <a:pt x="7793" y="1085"/>
                      <a:pt x="7777" y="1106"/>
                    </a:cubicBezTo>
                    <a:cubicBezTo>
                      <a:pt x="7761" y="1127"/>
                      <a:pt x="7742" y="1145"/>
                      <a:pt x="7719" y="1161"/>
                    </a:cubicBezTo>
                    <a:cubicBezTo>
                      <a:pt x="7721" y="1137"/>
                      <a:pt x="7717" y="1116"/>
                      <a:pt x="7706" y="1097"/>
                    </a:cubicBezTo>
                    <a:cubicBezTo>
                      <a:pt x="7696" y="1078"/>
                      <a:pt x="7680" y="1063"/>
                      <a:pt x="7658" y="1049"/>
                    </a:cubicBezTo>
                    <a:cubicBezTo>
                      <a:pt x="7663" y="1084"/>
                      <a:pt x="7645" y="1110"/>
                      <a:pt x="7626" y="1116"/>
                    </a:cubicBezTo>
                    <a:cubicBezTo>
                      <a:pt x="7606" y="1122"/>
                      <a:pt x="7586" y="1107"/>
                      <a:pt x="7586" y="1062"/>
                    </a:cubicBezTo>
                    <a:cubicBezTo>
                      <a:pt x="7562" y="1113"/>
                      <a:pt x="7534" y="1133"/>
                      <a:pt x="7497" y="1140"/>
                    </a:cubicBezTo>
                    <a:cubicBezTo>
                      <a:pt x="7459" y="1147"/>
                      <a:pt x="7413" y="1141"/>
                      <a:pt x="7353" y="1141"/>
                    </a:cubicBezTo>
                    <a:cubicBezTo>
                      <a:pt x="7474" y="1141"/>
                      <a:pt x="7454" y="1082"/>
                      <a:pt x="7446" y="1035"/>
                    </a:cubicBezTo>
                    <a:cubicBezTo>
                      <a:pt x="7437" y="989"/>
                      <a:pt x="7440" y="955"/>
                      <a:pt x="7604" y="1006"/>
                    </a:cubicBezTo>
                    <a:cubicBezTo>
                      <a:pt x="7604" y="954"/>
                      <a:pt x="7595" y="945"/>
                      <a:pt x="7587" y="933"/>
                    </a:cubicBezTo>
                    <a:cubicBezTo>
                      <a:pt x="7578" y="922"/>
                      <a:pt x="7571" y="909"/>
                      <a:pt x="7575" y="851"/>
                    </a:cubicBezTo>
                    <a:cubicBezTo>
                      <a:pt x="7592" y="851"/>
                      <a:pt x="7564" y="866"/>
                      <a:pt x="7533" y="881"/>
                    </a:cubicBezTo>
                    <a:cubicBezTo>
                      <a:pt x="7501" y="896"/>
                      <a:pt x="7465" y="911"/>
                      <a:pt x="7465" y="909"/>
                    </a:cubicBezTo>
                    <a:cubicBezTo>
                      <a:pt x="7474" y="864"/>
                      <a:pt x="7493" y="833"/>
                      <a:pt x="7523" y="819"/>
                    </a:cubicBezTo>
                    <a:cubicBezTo>
                      <a:pt x="7552" y="804"/>
                      <a:pt x="7591" y="805"/>
                      <a:pt x="7640" y="821"/>
                    </a:cubicBezTo>
                    <a:cubicBezTo>
                      <a:pt x="7640" y="804"/>
                      <a:pt x="7618" y="788"/>
                      <a:pt x="7599" y="769"/>
                    </a:cubicBezTo>
                    <a:cubicBezTo>
                      <a:pt x="7579" y="749"/>
                      <a:pt x="7561" y="728"/>
                      <a:pt x="7569" y="700"/>
                    </a:cubicBezTo>
                    <a:cubicBezTo>
                      <a:pt x="7567" y="721"/>
                      <a:pt x="7522" y="787"/>
                      <a:pt x="7468" y="841"/>
                    </a:cubicBezTo>
                    <a:cubicBezTo>
                      <a:pt x="7415" y="895"/>
                      <a:pt x="7352" y="936"/>
                      <a:pt x="7314" y="906"/>
                    </a:cubicBezTo>
                    <a:cubicBezTo>
                      <a:pt x="7346" y="779"/>
                      <a:pt x="7348" y="760"/>
                      <a:pt x="7347" y="763"/>
                    </a:cubicBezTo>
                    <a:cubicBezTo>
                      <a:pt x="7346" y="766"/>
                      <a:pt x="7342" y="792"/>
                      <a:pt x="7363" y="753"/>
                    </a:cubicBezTo>
                    <a:cubicBezTo>
                      <a:pt x="7352" y="784"/>
                      <a:pt x="7341" y="804"/>
                      <a:pt x="7338" y="806"/>
                    </a:cubicBezTo>
                    <a:cubicBezTo>
                      <a:pt x="7336" y="809"/>
                      <a:pt x="7341" y="793"/>
                      <a:pt x="7363" y="753"/>
                    </a:cubicBezTo>
                    <a:close/>
                    <a:moveTo>
                      <a:pt x="518" y="1769"/>
                    </a:moveTo>
                    <a:cubicBezTo>
                      <a:pt x="582" y="1736"/>
                      <a:pt x="643" y="1698"/>
                      <a:pt x="704" y="1659"/>
                    </a:cubicBezTo>
                    <a:cubicBezTo>
                      <a:pt x="764" y="1621"/>
                      <a:pt x="825" y="1582"/>
                      <a:pt x="888" y="1547"/>
                    </a:cubicBezTo>
                    <a:cubicBezTo>
                      <a:pt x="712" y="1631"/>
                      <a:pt x="784" y="1586"/>
                      <a:pt x="909" y="1516"/>
                    </a:cubicBezTo>
                    <a:cubicBezTo>
                      <a:pt x="1035" y="1446"/>
                      <a:pt x="1213" y="1351"/>
                      <a:pt x="1247" y="1334"/>
                    </a:cubicBezTo>
                    <a:cubicBezTo>
                      <a:pt x="1264" y="1320"/>
                      <a:pt x="1319" y="1300"/>
                      <a:pt x="1376" y="1282"/>
                    </a:cubicBezTo>
                    <a:cubicBezTo>
                      <a:pt x="1432" y="1263"/>
                      <a:pt x="1489" y="1246"/>
                      <a:pt x="1511" y="1237"/>
                    </a:cubicBezTo>
                    <a:cubicBezTo>
                      <a:pt x="1388" y="1347"/>
                      <a:pt x="1447" y="1341"/>
                      <a:pt x="1541" y="1302"/>
                    </a:cubicBezTo>
                    <a:cubicBezTo>
                      <a:pt x="1636" y="1264"/>
                      <a:pt x="1765" y="1193"/>
                      <a:pt x="1783" y="1174"/>
                    </a:cubicBezTo>
                    <a:cubicBezTo>
                      <a:pt x="1749" y="1211"/>
                      <a:pt x="1785" y="1140"/>
                      <a:pt x="1951" y="1070"/>
                    </a:cubicBezTo>
                    <a:cubicBezTo>
                      <a:pt x="2089" y="1012"/>
                      <a:pt x="2163" y="985"/>
                      <a:pt x="2299" y="938"/>
                    </a:cubicBezTo>
                    <a:cubicBezTo>
                      <a:pt x="2276" y="961"/>
                      <a:pt x="2211" y="996"/>
                      <a:pt x="2151" y="1025"/>
                    </a:cubicBezTo>
                    <a:cubicBezTo>
                      <a:pt x="2091" y="1054"/>
                      <a:pt x="2036" y="1078"/>
                      <a:pt x="2033" y="1079"/>
                    </a:cubicBezTo>
                    <a:cubicBezTo>
                      <a:pt x="2296" y="978"/>
                      <a:pt x="2326" y="958"/>
                      <a:pt x="2287" y="970"/>
                    </a:cubicBezTo>
                    <a:cubicBezTo>
                      <a:pt x="2247" y="982"/>
                      <a:pt x="2139" y="1026"/>
                      <a:pt x="2124" y="1056"/>
                    </a:cubicBezTo>
                    <a:cubicBezTo>
                      <a:pt x="2152" y="1046"/>
                      <a:pt x="2232" y="1010"/>
                      <a:pt x="2288" y="981"/>
                    </a:cubicBezTo>
                    <a:cubicBezTo>
                      <a:pt x="2344" y="952"/>
                      <a:pt x="2378" y="931"/>
                      <a:pt x="2316" y="953"/>
                    </a:cubicBezTo>
                    <a:cubicBezTo>
                      <a:pt x="2385" y="887"/>
                      <a:pt x="2477" y="851"/>
                      <a:pt x="2574" y="823"/>
                    </a:cubicBezTo>
                    <a:cubicBezTo>
                      <a:pt x="2671" y="795"/>
                      <a:pt x="2772" y="774"/>
                      <a:pt x="2859" y="738"/>
                    </a:cubicBezTo>
                    <a:cubicBezTo>
                      <a:pt x="2839" y="747"/>
                      <a:pt x="2827" y="753"/>
                      <a:pt x="2821" y="760"/>
                    </a:cubicBezTo>
                    <a:cubicBezTo>
                      <a:pt x="2814" y="767"/>
                      <a:pt x="2811" y="773"/>
                      <a:pt x="2809" y="785"/>
                    </a:cubicBezTo>
                    <a:cubicBezTo>
                      <a:pt x="2871" y="798"/>
                      <a:pt x="2944" y="791"/>
                      <a:pt x="3017" y="776"/>
                    </a:cubicBezTo>
                    <a:cubicBezTo>
                      <a:pt x="3090" y="761"/>
                      <a:pt x="3162" y="739"/>
                      <a:pt x="3221" y="725"/>
                    </a:cubicBezTo>
                    <a:cubicBezTo>
                      <a:pt x="3178" y="743"/>
                      <a:pt x="3121" y="749"/>
                      <a:pt x="3066" y="757"/>
                    </a:cubicBezTo>
                    <a:cubicBezTo>
                      <a:pt x="3010" y="765"/>
                      <a:pt x="2956" y="775"/>
                      <a:pt x="2920" y="799"/>
                    </a:cubicBezTo>
                    <a:cubicBezTo>
                      <a:pt x="2978" y="761"/>
                      <a:pt x="3087" y="733"/>
                      <a:pt x="3197" y="711"/>
                    </a:cubicBezTo>
                    <a:cubicBezTo>
                      <a:pt x="3307" y="690"/>
                      <a:pt x="3418" y="673"/>
                      <a:pt x="3480" y="658"/>
                    </a:cubicBezTo>
                    <a:cubicBezTo>
                      <a:pt x="3468" y="695"/>
                      <a:pt x="3317" y="737"/>
                      <a:pt x="3172" y="778"/>
                    </a:cubicBezTo>
                    <a:cubicBezTo>
                      <a:pt x="3027" y="820"/>
                      <a:pt x="2886" y="861"/>
                      <a:pt x="2892" y="899"/>
                    </a:cubicBezTo>
                    <a:cubicBezTo>
                      <a:pt x="2945" y="882"/>
                      <a:pt x="3022" y="864"/>
                      <a:pt x="3099" y="846"/>
                    </a:cubicBezTo>
                    <a:cubicBezTo>
                      <a:pt x="3176" y="828"/>
                      <a:pt x="3254" y="810"/>
                      <a:pt x="3312" y="793"/>
                    </a:cubicBezTo>
                    <a:cubicBezTo>
                      <a:pt x="3149" y="937"/>
                      <a:pt x="2947" y="1033"/>
                      <a:pt x="2747" y="1131"/>
                    </a:cubicBezTo>
                    <a:cubicBezTo>
                      <a:pt x="2547" y="1229"/>
                      <a:pt x="2348" y="1329"/>
                      <a:pt x="2191" y="1481"/>
                    </a:cubicBezTo>
                    <a:cubicBezTo>
                      <a:pt x="2225" y="1447"/>
                      <a:pt x="2254" y="1427"/>
                      <a:pt x="2281" y="1422"/>
                    </a:cubicBezTo>
                    <a:cubicBezTo>
                      <a:pt x="2307" y="1418"/>
                      <a:pt x="2329" y="1428"/>
                      <a:pt x="2348" y="1452"/>
                    </a:cubicBezTo>
                    <a:cubicBezTo>
                      <a:pt x="2291" y="1477"/>
                      <a:pt x="2203" y="1545"/>
                      <a:pt x="2124" y="1596"/>
                    </a:cubicBezTo>
                    <a:cubicBezTo>
                      <a:pt x="2045" y="1648"/>
                      <a:pt x="1974" y="1682"/>
                      <a:pt x="1951" y="1640"/>
                    </a:cubicBezTo>
                    <a:cubicBezTo>
                      <a:pt x="1909" y="1668"/>
                      <a:pt x="1863" y="1693"/>
                      <a:pt x="1815" y="1714"/>
                    </a:cubicBezTo>
                    <a:cubicBezTo>
                      <a:pt x="1767" y="1735"/>
                      <a:pt x="1716" y="1751"/>
                      <a:pt x="1664" y="1764"/>
                    </a:cubicBezTo>
                    <a:cubicBezTo>
                      <a:pt x="1701" y="1745"/>
                      <a:pt x="1718" y="1734"/>
                      <a:pt x="1717" y="1730"/>
                    </a:cubicBezTo>
                    <a:cubicBezTo>
                      <a:pt x="1716" y="1726"/>
                      <a:pt x="1697" y="1730"/>
                      <a:pt x="1658" y="1741"/>
                    </a:cubicBezTo>
                    <a:cubicBezTo>
                      <a:pt x="1676" y="1731"/>
                      <a:pt x="1751" y="1673"/>
                      <a:pt x="1824" y="1619"/>
                    </a:cubicBezTo>
                    <a:cubicBezTo>
                      <a:pt x="1897" y="1565"/>
                      <a:pt x="1968" y="1515"/>
                      <a:pt x="1976" y="1521"/>
                    </a:cubicBezTo>
                    <a:cubicBezTo>
                      <a:pt x="1966" y="1514"/>
                      <a:pt x="1889" y="1529"/>
                      <a:pt x="1871" y="1522"/>
                    </a:cubicBezTo>
                    <a:cubicBezTo>
                      <a:pt x="1854" y="1515"/>
                      <a:pt x="1898" y="1487"/>
                      <a:pt x="2130" y="1394"/>
                    </a:cubicBezTo>
                    <a:cubicBezTo>
                      <a:pt x="2128" y="1375"/>
                      <a:pt x="1971" y="1452"/>
                      <a:pt x="1852" y="1502"/>
                    </a:cubicBezTo>
                    <a:cubicBezTo>
                      <a:pt x="1732" y="1552"/>
                      <a:pt x="1648" y="1575"/>
                      <a:pt x="1790" y="1447"/>
                    </a:cubicBezTo>
                    <a:cubicBezTo>
                      <a:pt x="1776" y="1458"/>
                      <a:pt x="1767" y="1462"/>
                      <a:pt x="1764" y="1461"/>
                    </a:cubicBezTo>
                    <a:cubicBezTo>
                      <a:pt x="1761" y="1459"/>
                      <a:pt x="1763" y="1451"/>
                      <a:pt x="1770" y="1438"/>
                    </a:cubicBezTo>
                    <a:cubicBezTo>
                      <a:pt x="1671" y="1482"/>
                      <a:pt x="1583" y="1540"/>
                      <a:pt x="1494" y="1598"/>
                    </a:cubicBezTo>
                    <a:cubicBezTo>
                      <a:pt x="1406" y="1655"/>
                      <a:pt x="1316" y="1711"/>
                      <a:pt x="1213" y="1751"/>
                    </a:cubicBezTo>
                    <a:cubicBezTo>
                      <a:pt x="1212" y="1745"/>
                      <a:pt x="1223" y="1725"/>
                      <a:pt x="1236" y="1706"/>
                    </a:cubicBezTo>
                    <a:cubicBezTo>
                      <a:pt x="1248" y="1687"/>
                      <a:pt x="1262" y="1669"/>
                      <a:pt x="1269" y="1666"/>
                    </a:cubicBezTo>
                    <a:cubicBezTo>
                      <a:pt x="1269" y="1666"/>
                      <a:pt x="1194" y="1681"/>
                      <a:pt x="1132" y="1688"/>
                    </a:cubicBezTo>
                    <a:cubicBezTo>
                      <a:pt x="1070" y="1695"/>
                      <a:pt x="1022" y="1694"/>
                      <a:pt x="1077" y="1659"/>
                    </a:cubicBezTo>
                    <a:cubicBezTo>
                      <a:pt x="1061" y="1668"/>
                      <a:pt x="1034" y="1686"/>
                      <a:pt x="1014" y="1696"/>
                    </a:cubicBezTo>
                    <a:cubicBezTo>
                      <a:pt x="993" y="1706"/>
                      <a:pt x="979" y="1709"/>
                      <a:pt x="990" y="1688"/>
                    </a:cubicBezTo>
                    <a:cubicBezTo>
                      <a:pt x="955" y="1706"/>
                      <a:pt x="918" y="1721"/>
                      <a:pt x="879" y="1734"/>
                    </a:cubicBezTo>
                    <a:cubicBezTo>
                      <a:pt x="841" y="1746"/>
                      <a:pt x="801" y="1756"/>
                      <a:pt x="761" y="1763"/>
                    </a:cubicBezTo>
                    <a:cubicBezTo>
                      <a:pt x="923" y="1621"/>
                      <a:pt x="944" y="1581"/>
                      <a:pt x="914" y="1584"/>
                    </a:cubicBezTo>
                    <a:cubicBezTo>
                      <a:pt x="885" y="1587"/>
                      <a:pt x="805" y="1634"/>
                      <a:pt x="768" y="1666"/>
                    </a:cubicBezTo>
                    <a:cubicBezTo>
                      <a:pt x="823" y="1595"/>
                      <a:pt x="734" y="1635"/>
                      <a:pt x="644" y="1686"/>
                    </a:cubicBezTo>
                    <a:cubicBezTo>
                      <a:pt x="554" y="1737"/>
                      <a:pt x="464" y="1799"/>
                      <a:pt x="518" y="1769"/>
                    </a:cubicBezTo>
                    <a:cubicBezTo>
                      <a:pt x="511" y="1773"/>
                      <a:pt x="465" y="1798"/>
                      <a:pt x="444" y="1809"/>
                    </a:cubicBezTo>
                    <a:cubicBezTo>
                      <a:pt x="423" y="1821"/>
                      <a:pt x="427" y="1819"/>
                      <a:pt x="518" y="17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defTabSz="914217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24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 panose="020B0604020202020204" pitchFamily="34" charset="0"/>
                  <a:ea typeface="Lato Light" panose="020F0502020204030203" pitchFamily="34" charset="0"/>
                  <a:cs typeface="Arial" panose="020B0604020202020204" pitchFamily="34" charset="0"/>
                  <a:sym typeface="Gill Sans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D653B90-A522-439B-B951-F39C46879C31}"/>
              </a:ext>
            </a:extLst>
          </p:cNvPr>
          <p:cNvSpPr txBox="1"/>
          <p:nvPr/>
        </p:nvSpPr>
        <p:spPr>
          <a:xfrm>
            <a:off x="7709959" y="1712946"/>
            <a:ext cx="4478382" cy="49829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457200" indent="-457200" defTabSz="91421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+mj-lt"/>
              <a:buAutoNum type="arabicPeriod" startAt="7"/>
            </a:pPr>
            <a:r>
              <a:rPr lang="lv-LV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 Pārvietošanās starp stāviem</a:t>
            </a:r>
          </a:p>
          <a:p>
            <a:pPr marL="457200" indent="-457200" defTabSz="91421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+mj-lt"/>
              <a:buAutoNum type="arabicPeriod" startAt="7"/>
            </a:pPr>
            <a:r>
              <a:rPr lang="lv-LV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Drošība, evakuācijas ceļi</a:t>
            </a:r>
          </a:p>
          <a:p>
            <a:pPr marL="457200" indent="-457200" defTabSz="914217">
              <a:lnSpc>
                <a:spcPct val="120000"/>
              </a:lnSpc>
              <a:buClr>
                <a:srgbClr val="05346A"/>
              </a:buClr>
              <a:buFont typeface="+mj-lt"/>
              <a:buAutoNum type="arabicPeriod" startAt="7"/>
            </a:pPr>
            <a:r>
              <a:rPr lang="lv-LV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Piekļūstama tualete un higiēnas telpa</a:t>
            </a:r>
          </a:p>
          <a:p>
            <a:pPr marL="457200" indent="-457200" defTabSz="91421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+mj-lt"/>
              <a:buAutoNum type="arabicPeriod" startAt="7"/>
            </a:pPr>
            <a:r>
              <a:rPr lang="lv-LV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Piekļūstama duša </a:t>
            </a:r>
          </a:p>
          <a:p>
            <a:pPr marL="449263" indent="-449263" defTabSz="914217"/>
            <a:r>
              <a:rPr lang="lv-LV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     </a:t>
            </a:r>
          </a:p>
          <a:p>
            <a:pPr defTabSz="914217"/>
            <a:r>
              <a:rPr lang="lv-LV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Cits* (piemēram, mācību telpa, terase, atpūtas telpa, ēdināšanas telpa u.c.)</a:t>
            </a:r>
          </a:p>
          <a:p>
            <a:pPr defTabSz="914217"/>
            <a:endParaRPr lang="lv-LV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07A47A-9D16-1D42-92B7-6C3974AE745B}"/>
              </a:ext>
            </a:extLst>
          </p:cNvPr>
          <p:cNvSpPr txBox="1"/>
          <p:nvPr/>
        </p:nvSpPr>
        <p:spPr>
          <a:xfrm>
            <a:off x="220282" y="1718958"/>
            <a:ext cx="4526499" cy="439504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449263" indent="-361950" defTabSz="914217">
              <a:lnSpc>
                <a:spcPct val="120000"/>
              </a:lnSpc>
              <a:buClr>
                <a:srgbClr val="05346A"/>
              </a:buClr>
              <a:buFont typeface="+mj-lt"/>
              <a:buAutoNum type="arabicPeriod"/>
            </a:pPr>
            <a:r>
              <a:rPr lang="lv-LV" alt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Autostāvvieta cilvēkiem ar invaliditāti </a:t>
            </a:r>
          </a:p>
          <a:p>
            <a:pPr marL="449263" indent="-361950" defTabSz="914217">
              <a:lnSpc>
                <a:spcPct val="120000"/>
              </a:lnSpc>
              <a:buClr>
                <a:srgbClr val="05346A"/>
              </a:buClr>
              <a:buFont typeface="+mj-lt"/>
              <a:buAutoNum type="arabicPeriod"/>
            </a:pP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Ietves (līdz ēkas galvenajai ieejai)</a:t>
            </a:r>
          </a:p>
          <a:p>
            <a:pPr marL="449263" indent="-361950" defTabSz="91421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Uzbrauktuve pie 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ieejas</a:t>
            </a:r>
            <a:r>
              <a:rPr lang="en-US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 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ēkā</a:t>
            </a:r>
          </a:p>
          <a:p>
            <a:pPr marL="449263" indent="-361950" defTabSz="91421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+mj-lt"/>
              <a:buAutoNum type="arabicPeriod"/>
            </a:pP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Galvenā ieeja, durvis</a:t>
            </a:r>
            <a:endParaRPr lang="en-US" sz="2400" dirty="0">
              <a:solidFill>
                <a:srgbClr val="05346A"/>
              </a:solidFill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  <a:p>
            <a:pPr marL="449263" indent="-361950" defTabSz="91421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G</a:t>
            </a:r>
            <a:r>
              <a:rPr lang="lv-LV" sz="2400" dirty="0" err="1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aiteņi</a:t>
            </a:r>
            <a:endParaRPr lang="lv-LV" sz="2400" dirty="0">
              <a:solidFill>
                <a:srgbClr val="05346A"/>
              </a:solidFill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  <a:p>
            <a:pPr marL="449263" indent="-361950" defTabSz="914217">
              <a:buClr>
                <a:srgbClr val="05346A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Ska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ņ</a:t>
            </a:r>
            <a:r>
              <a:rPr lang="en-US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as, 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vizuālā un </a:t>
            </a:r>
            <a:r>
              <a:rPr lang="lv-LV" sz="2400" dirty="0" err="1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taktilā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 informācija</a:t>
            </a:r>
            <a:endParaRPr lang="lv-LV" sz="2400" b="1" dirty="0">
              <a:solidFill>
                <a:srgbClr val="05346A"/>
              </a:solidFill>
              <a:latin typeface="Arial" panose="020B0604020202020204" pitchFamily="34" charset="0"/>
              <a:ea typeface="League Spartan" charset="0"/>
              <a:cs typeface="Arial" panose="020B0604020202020204" pitchFamily="34" charset="0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1791558E-73F1-40B4-9EA5-C31807130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0707" y="1384774"/>
            <a:ext cx="11370586" cy="343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irsraksts 2">
            <a:extLst>
              <a:ext uri="{FF2B5EF4-FFF2-40B4-BE49-F238E27FC236}">
                <a16:creationId xmlns:a16="http://schemas.microsoft.com/office/drawing/2014/main" id="{BE90656D-4D4A-4B56-B97B-E14B44D92A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070" y="122857"/>
            <a:ext cx="11862757" cy="1325563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4000" kern="1200" cap="all" dirty="0">
                <a:solidFill>
                  <a:srgbClr val="05346A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PUBLISKO ĒKU Piekļūstamības elementi</a:t>
            </a:r>
            <a:endParaRPr lang="lv-LV" sz="4000" dirty="0">
              <a:solidFill>
                <a:srgbClr val="053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901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p48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8500946" y="5195802"/>
            <a:ext cx="2169095" cy="55398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000" b="1" spc="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PACĒLĀJS</a:t>
            </a:r>
          </a:p>
        </p:txBody>
      </p:sp>
      <p:pic>
        <p:nvPicPr>
          <p:cNvPr id="12" name="Attēla vietturis 11" descr="pareizi noformēts diagonāls pacēlājs">
            <a:extLst>
              <a:ext uri="{FF2B5EF4-FFF2-40B4-BE49-F238E27FC236}">
                <a16:creationId xmlns:a16="http://schemas.microsoft.com/office/drawing/2014/main" id="{719C08EB-EDFA-477D-B732-950AAE2DD9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946" y="1735429"/>
            <a:ext cx="3331030" cy="3387142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AEE3F304-40C2-437F-B29D-93385D737D5F}"/>
              </a:ext>
            </a:extLst>
          </p:cNvPr>
          <p:cNvSpPr txBox="1">
            <a:spLocks/>
          </p:cNvSpPr>
          <p:nvPr/>
        </p:nvSpPr>
        <p:spPr>
          <a:xfrm>
            <a:off x="4590919" y="5195802"/>
            <a:ext cx="1240970" cy="55398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000" b="1" spc="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LIFTS</a:t>
            </a:r>
          </a:p>
        </p:txBody>
      </p:sp>
      <p:pic>
        <p:nvPicPr>
          <p:cNvPr id="10" name="Attēla vietturis 9" descr="taktilas un ar braila rakstu noformētas lifta pogas">
            <a:extLst>
              <a:ext uri="{FF2B5EF4-FFF2-40B4-BE49-F238E27FC236}">
                <a16:creationId xmlns:a16="http://schemas.microsoft.com/office/drawing/2014/main" id="{76F9951C-47DF-40CA-A63A-4E15C9F06E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tretch>
            <a:fillRect/>
          </a:stretch>
        </p:blipFill>
        <p:spPr>
          <a:xfrm>
            <a:off x="4590919" y="1711435"/>
            <a:ext cx="3010161" cy="3389305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855545" y="5195802"/>
            <a:ext cx="1696137" cy="55398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3000" b="1" spc="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KĀPNES</a:t>
            </a:r>
          </a:p>
        </p:txBody>
      </p:sp>
      <p:pic>
        <p:nvPicPr>
          <p:cNvPr id="8" name="Attēla vietturis 7" descr="kāpnēs ar taktilu marķējumu pirms pakāpieniem, aizsargnorobežojums">
            <a:extLst>
              <a:ext uri="{FF2B5EF4-FFF2-40B4-BE49-F238E27FC236}">
                <a16:creationId xmlns:a16="http://schemas.microsoft.com/office/drawing/2014/main" id="{096DD335-9928-4E3C-96F2-490FE0190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45" y="1669951"/>
            <a:ext cx="2835508" cy="3430789"/>
          </a:xfr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93366" y="165618"/>
            <a:ext cx="8957561" cy="1015650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3800" dirty="0">
                <a:solidFill>
                  <a:srgbClr val="0046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 PĀRVIETOŠANĀS STARP STĀVIEM</a:t>
            </a:r>
            <a:endParaRPr lang="lv-LV" sz="3800" dirty="0">
              <a:solidFill>
                <a:srgbClr val="004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97560F0E-AB34-4E99-862B-E99D2D7C5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" y="1153887"/>
            <a:ext cx="11341326" cy="1"/>
          </a:xfrm>
          <a:prstGeom prst="line">
            <a:avLst/>
          </a:prstGeom>
          <a:ln w="444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08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9D884D4D-EFEF-41C6-A0F8-96EAAF14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73624" y="1312950"/>
            <a:ext cx="3544996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ttēls 5" descr="pareizi noformētas margas ar noapaļojumu uz leju pie kāpnēm">
            <a:extLst>
              <a:ext uri="{FF2B5EF4-FFF2-40B4-BE49-F238E27FC236}">
                <a16:creationId xmlns:a16="http://schemas.microsoft.com/office/drawing/2014/main" id="{7119FB52-D7AC-4EDD-8CAB-695A2EB6B1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499" y="0"/>
            <a:ext cx="4059931" cy="4778815"/>
          </a:xfrm>
          <a:prstGeom prst="rect">
            <a:avLst/>
          </a:prstGeom>
        </p:spPr>
      </p:pic>
      <p:sp>
        <p:nvSpPr>
          <p:cNvPr id="7" name="Taisnstūris 6">
            <a:extLst>
              <a:ext uri="{FF2B5EF4-FFF2-40B4-BE49-F238E27FC236}">
                <a16:creationId xmlns:a16="http://schemas.microsoft.com/office/drawing/2014/main" id="{B31F5853-2D78-4837-AB38-179828164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86804">
            <a:off x="9760982" y="2335809"/>
            <a:ext cx="116614" cy="1844951"/>
          </a:xfrm>
          <a:prstGeom prst="rect">
            <a:avLst/>
          </a:prstGeom>
          <a:solidFill>
            <a:srgbClr val="FFFF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Attēls 7" descr="Taktila un ar Braila rakstu uzlīme pie margām">
            <a:extLst>
              <a:ext uri="{FF2B5EF4-FFF2-40B4-BE49-F238E27FC236}">
                <a16:creationId xmlns:a16="http://schemas.microsoft.com/office/drawing/2014/main" id="{59C1F518-E3DD-4546-8F7D-2F679EA443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500" y="4894928"/>
            <a:ext cx="4059931" cy="1988457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45" y="1407292"/>
            <a:ext cx="7164426" cy="4689803"/>
          </a:xfrm>
        </p:spPr>
        <p:txBody>
          <a:bodyPr/>
          <a:lstStyle/>
          <a:p>
            <a:pPr marL="268288" indent="-180975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Vien</a:t>
            </a:r>
            <a:r>
              <a:rPr lang="en-US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āda</a:t>
            </a: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augstum</a:t>
            </a:r>
            <a:r>
              <a:rPr lang="en-US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pakāpieni</a:t>
            </a:r>
          </a:p>
          <a:p>
            <a:pPr marL="268288" indent="-180975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Kontrasta margas 1,1 m augstumā, garākās kā pirmais un pēdējais pakāpiens par 0,3 m, margu gali noapaļoti uz eju</a:t>
            </a:r>
          </a:p>
          <a:p>
            <a:pPr marL="268288" indent="-1809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Margās iestrādāts </a:t>
            </a:r>
            <a:r>
              <a:rPr lang="lv-LV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taktils</a:t>
            </a: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apzīmējums par esošo stāvu</a:t>
            </a:r>
          </a:p>
          <a:p>
            <a:pPr marL="268288" indent="-1809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Pirmais un pēdējais pakāpieni marķēti (labā prakse </a:t>
            </a:r>
            <a:r>
              <a:rPr lang="lv-LV" b="1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marķēt visus pakāpienus</a:t>
            </a: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69" y="593990"/>
            <a:ext cx="4603806" cy="446400"/>
          </a:xfrm>
        </p:spPr>
        <p:txBody>
          <a:bodyPr/>
          <a:lstStyle/>
          <a:p>
            <a:r>
              <a:rPr lang="lv-LV" sz="38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Kāpnes</a:t>
            </a:r>
          </a:p>
        </p:txBody>
      </p:sp>
    </p:spTree>
    <p:extLst>
      <p:ext uri="{BB962C8B-B14F-4D97-AF65-F5344CB8AC3E}">
        <p14:creationId xmlns:p14="http://schemas.microsoft.com/office/powerpoint/2010/main" val="1290707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2B4D071D-C970-4555-85BD-8D8A4D2C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986" y="316209"/>
            <a:ext cx="941777" cy="94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2E7FA0-A579-42F0-B2BE-97ECC776E078}"/>
              </a:ext>
            </a:extLst>
          </p:cNvPr>
          <p:cNvSpPr txBox="1"/>
          <p:nvPr/>
        </p:nvSpPr>
        <p:spPr>
          <a:xfrm>
            <a:off x="166161" y="4755873"/>
            <a:ext cx="8725319" cy="17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kumimoji="0" lang="lv-LV" sz="3000" b="0" i="0" u="none" strike="noStrike" kern="1200" cap="none" spc="0" normalizeH="0" baseline="0" noProof="0" dirty="0">
                <a:ln>
                  <a:noFill/>
                </a:ln>
                <a:solidFill>
                  <a:srgbClr val="05346A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Nepietiekošs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pirmā un pēdējā pakāpiena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lv-LV" sz="32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kontrasts, margai nav kontrasta, nav </a:t>
            </a:r>
            <a:r>
              <a:rPr lang="lv-LV" sz="30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taktils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ar </a:t>
            </a:r>
            <a:r>
              <a:rPr lang="lv-LV" sz="30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Braila</a:t>
            </a: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rakstu esošā stāva apzīmējums</a:t>
            </a:r>
            <a:endParaRPr kumimoji="0" lang="lv-LV" sz="3000" b="0" i="0" u="none" strike="noStrike" kern="1200" cap="none" spc="0" normalizeH="0" baseline="0" noProof="0" dirty="0">
              <a:ln>
                <a:noFill/>
              </a:ln>
              <a:solidFill>
                <a:srgbClr val="05346A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atura vietturis 9" descr="nepareizi noformētas kāpnes">
            <a:extLst>
              <a:ext uri="{FF2B5EF4-FFF2-40B4-BE49-F238E27FC236}">
                <a16:creationId xmlns:a16="http://schemas.microsoft.com/office/drawing/2014/main" id="{FD2EDD58-6B32-48A4-9319-541439336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359" y="2441285"/>
            <a:ext cx="3120248" cy="4128329"/>
          </a:xfrm>
          <a:prstGeom prst="rect">
            <a:avLst/>
          </a:prstGeo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381D789F-AD1A-5A41-98FC-AB4063A87653}"/>
              </a:ext>
            </a:extLst>
          </p:cNvPr>
          <p:cNvSpPr txBox="1">
            <a:spLocks/>
          </p:cNvSpPr>
          <p:nvPr/>
        </p:nvSpPr>
        <p:spPr>
          <a:xfrm>
            <a:off x="3788863" y="1449878"/>
            <a:ext cx="4624251" cy="1754312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lv-LV" sz="3000" b="0" i="0" u="none" strike="noStrike" kern="1200" cap="none" spc="-15" normalizeH="0" baseline="0" noProof="0" dirty="0">
                <a:ln>
                  <a:noFill/>
                </a:ln>
                <a:solidFill>
                  <a:srgbClr val="05346A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kumimoji="0" lang="lv-LV" sz="3000" b="0" i="0" u="none" strike="noStrike" kern="1200" cap="none" spc="-15" normalizeH="0" baseline="0" noProof="0" dirty="0">
                <a:ln>
                  <a:noFill/>
                </a:ln>
                <a:solidFill>
                  <a:srgbClr val="05346A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Dažāda augstuma pakāpieni, neatbilstošas margas</a:t>
            </a:r>
            <a:endParaRPr kumimoji="0" lang="en-US" sz="3000" b="0" i="0" u="none" strike="noStrike" kern="1200" cap="none" spc="-15" normalizeH="0" baseline="0" noProof="0" dirty="0">
              <a:ln>
                <a:noFill/>
              </a:ln>
              <a:solidFill>
                <a:srgbClr val="05346A"/>
              </a:solidFill>
              <a:effectLst/>
              <a:uLnTx/>
              <a:uFillTx/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3" name="Attēla vietturis 12" descr="bīstamas kāpnes ar dažādu pakāpienu augstumu">
            <a:extLst>
              <a:ext uri="{FF2B5EF4-FFF2-40B4-BE49-F238E27FC236}">
                <a16:creationId xmlns:a16="http://schemas.microsoft.com/office/drawing/2014/main" id="{2340259F-AF93-4159-985C-D23090433FB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tretch>
            <a:fillRect/>
          </a:stretch>
        </p:blipFill>
        <p:spPr>
          <a:xfrm>
            <a:off x="407900" y="320301"/>
            <a:ext cx="3100752" cy="4128328"/>
          </a:xfr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9A7B0FBD-8B45-4C44-A171-57749977A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00989" y="124317"/>
            <a:ext cx="5580982" cy="1325563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3800" spc="-15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KĀPNES</a:t>
            </a:r>
            <a:br>
              <a:rPr lang="lv-LV" sz="3750" spc="-15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</a:br>
            <a:r>
              <a:rPr lang="lv-LV" sz="2250" spc="-1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NEPĀRDOMĀTI RISINĀJUMI</a:t>
            </a:r>
            <a:endParaRPr lang="lv-LV" sz="37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2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 descr="lifts ar labu kontrastu pret apkārtējo vidi">
            <a:extLst>
              <a:ext uri="{FF2B5EF4-FFF2-40B4-BE49-F238E27FC236}">
                <a16:creationId xmlns:a16="http://schemas.microsoft.com/office/drawing/2014/main" id="{248C38A3-F1EA-46A3-BFC0-D862B3DE5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679" y="304800"/>
            <a:ext cx="5100321" cy="3849234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1931" y="1369084"/>
            <a:ext cx="11708138" cy="5905475"/>
          </a:xfrm>
        </p:spPr>
        <p:txBody>
          <a:bodyPr/>
          <a:lstStyle/>
          <a:p>
            <a:pPr marL="268288" indent="-179388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</a:t>
            </a:r>
            <a:r>
              <a:rPr lang="pt-BR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adības panelis 0,9 </a:t>
            </a: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 augstumā</a:t>
            </a:r>
          </a:p>
          <a:p>
            <a:pPr marL="268288" indent="-179388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Kontrolpaneļa</a:t>
            </a: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pogas nav augstāk par 1,2 m</a:t>
            </a:r>
          </a:p>
          <a:p>
            <a:pPr marL="268288" indent="-179388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Kabīnes izmēri  ir vismaz 1,1 x 1,4 m</a:t>
            </a:r>
          </a:p>
          <a:p>
            <a:pPr marL="268288" indent="-179388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Durvju platums vismaz 0,9 m</a:t>
            </a:r>
          </a:p>
          <a:p>
            <a:pPr marL="268288" indent="-179388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Iepretim lifta ieejai ir spogulis (cilvēku ratiņkrēslos izbraukšanai </a:t>
            </a:r>
            <a:r>
              <a:rPr lang="lv-LV" sz="26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atmugureniski</a:t>
            </a: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268288" indent="-179388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Lifta pogām un vadības panelim ir apzīmējums  </a:t>
            </a:r>
            <a:r>
              <a:rPr lang="lv-LV" sz="26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Braila</a:t>
            </a: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rakstā vai </a:t>
            </a:r>
            <a:r>
              <a:rPr lang="lv-LV" sz="2600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taktilā</a:t>
            </a: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veidā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157D3A-197D-4602-AD6E-5F342BC0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7509" y="1214253"/>
            <a:ext cx="3544996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41" y="450633"/>
            <a:ext cx="4563248" cy="446400"/>
          </a:xfrm>
        </p:spPr>
        <p:txBody>
          <a:bodyPr/>
          <a:lstStyle/>
          <a:p>
            <a:r>
              <a:rPr lang="lv-LV" sz="40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Lifts</a:t>
            </a:r>
          </a:p>
        </p:txBody>
      </p:sp>
    </p:spTree>
    <p:extLst>
      <p:ext uri="{BB962C8B-B14F-4D97-AF65-F5344CB8AC3E}">
        <p14:creationId xmlns:p14="http://schemas.microsoft.com/office/powerpoint/2010/main" val="1052136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BFA823-0D6F-69A4-1E07-932BC4294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86684" y="5646737"/>
            <a:ext cx="4176000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7">
            <a:extLst>
              <a:ext uri="{FF2B5EF4-FFF2-40B4-BE49-F238E27FC236}">
                <a16:creationId xmlns:a16="http://schemas.microsoft.com/office/drawing/2014/main" id="{2B4D071D-C970-4555-85BD-8D8A4D2C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42" y="5646737"/>
            <a:ext cx="941777" cy="94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545;p48">
            <a:extLst>
              <a:ext uri="{FF2B5EF4-FFF2-40B4-BE49-F238E27FC236}">
                <a16:creationId xmlns:a16="http://schemas.microsoft.com/office/drawing/2014/main" id="{C43E6C4E-B78F-44A7-8A7A-5572FF7B2D8B}"/>
              </a:ext>
            </a:extLst>
          </p:cNvPr>
          <p:cNvSpPr txBox="1">
            <a:spLocks/>
          </p:cNvSpPr>
          <p:nvPr/>
        </p:nvSpPr>
        <p:spPr>
          <a:xfrm>
            <a:off x="6319437" y="3977628"/>
            <a:ext cx="5831841" cy="1643513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  <a:defRPr/>
            </a:pPr>
            <a:r>
              <a:rPr lang="lv-LV" sz="28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Skārienjūtīgas pogas, kas liedz iespēju lietot liftu cilvēkiem ar redzes traucējumiem</a:t>
            </a:r>
          </a:p>
        </p:txBody>
      </p:sp>
      <p:pic>
        <p:nvPicPr>
          <p:cNvPr id="9" name="Satura vietturis 9" descr="skārienjūtīgas pogas liftā">
            <a:extLst>
              <a:ext uri="{FF2B5EF4-FFF2-40B4-BE49-F238E27FC236}">
                <a16:creationId xmlns:a16="http://schemas.microsoft.com/office/drawing/2014/main" id="{3F10521B-C41D-4FED-A44B-C415DF0EC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519" y="-23466"/>
            <a:ext cx="2939678" cy="3900824"/>
          </a:xfrm>
          <a:prstGeom prst="rect">
            <a:avLst/>
          </a:prstGeo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381D789F-AD1A-5A41-98FC-AB4063A87653}"/>
              </a:ext>
            </a:extLst>
          </p:cNvPr>
          <p:cNvSpPr txBox="1">
            <a:spLocks/>
          </p:cNvSpPr>
          <p:nvPr/>
        </p:nvSpPr>
        <p:spPr>
          <a:xfrm>
            <a:off x="400678" y="4059137"/>
            <a:ext cx="5471886" cy="1126448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  <a:defRPr/>
            </a:pPr>
            <a:r>
              <a:rPr lang="lv-LV" sz="28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Lifta izsaukuma poga nav </a:t>
            </a:r>
            <a:r>
              <a:rPr lang="lv-LV" sz="280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taktila</a:t>
            </a:r>
            <a:r>
              <a:rPr lang="lv-LV" sz="28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, nav kontrasta</a:t>
            </a:r>
          </a:p>
        </p:txBody>
      </p:sp>
      <p:pic>
        <p:nvPicPr>
          <p:cNvPr id="10" name="Attēla vietturis 9" descr="lifta izsaukuma poga nav taktila, nav kontrasta">
            <a:extLst>
              <a:ext uri="{FF2B5EF4-FFF2-40B4-BE49-F238E27FC236}">
                <a16:creationId xmlns:a16="http://schemas.microsoft.com/office/drawing/2014/main" id="{19B06DCD-D9E3-4C46-883D-E96C457A0BC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5785" y="487603"/>
            <a:ext cx="3900824" cy="2925618"/>
          </a:xfr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9A7B0FBD-8B45-4C44-A171-57749977A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20019" y="5595545"/>
            <a:ext cx="4296231" cy="1107981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32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lifts</a:t>
            </a:r>
            <a:br>
              <a:rPr lang="lv-LV" sz="3750" spc="-15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</a:br>
            <a:r>
              <a:rPr lang="lv-LV" sz="2100" spc="-1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NEPĀRDOMĀTI RISINĀJUMI</a:t>
            </a:r>
            <a:endParaRPr lang="lv-LV" sz="2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30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ttēls 11" descr="kāpurķēžu pacēlājs">
            <a:extLst>
              <a:ext uri="{FF2B5EF4-FFF2-40B4-BE49-F238E27FC236}">
                <a16:creationId xmlns:a16="http://schemas.microsoft.com/office/drawing/2014/main" id="{C1C64B0D-6C34-4AFD-9FC3-84941AC785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3306" y="187474"/>
            <a:ext cx="3735658" cy="2723892"/>
          </a:xfrm>
          <a:prstGeom prst="rect">
            <a:avLst/>
          </a:prstGeom>
        </p:spPr>
      </p:pic>
      <p:pic>
        <p:nvPicPr>
          <p:cNvPr id="6" name="Attēls 5" descr="vertikāls pacēlājs">
            <a:extLst>
              <a:ext uri="{FF2B5EF4-FFF2-40B4-BE49-F238E27FC236}">
                <a16:creationId xmlns:a16="http://schemas.microsoft.com/office/drawing/2014/main" id="{8637FE6E-7C44-4388-B416-2567D597D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545" y="3079531"/>
            <a:ext cx="3711419" cy="3748649"/>
          </a:xfrm>
          <a:prstGeom prst="rect">
            <a:avLst/>
          </a:prstGeom>
        </p:spPr>
      </p:pic>
      <p:pic>
        <p:nvPicPr>
          <p:cNvPr id="8" name="Attēls 7" descr="pareizi noformēts diagonāls pacēlājs ar patstāvīgas lietošanas iespēju">
            <a:extLst>
              <a:ext uri="{FF2B5EF4-FFF2-40B4-BE49-F238E27FC236}">
                <a16:creationId xmlns:a16="http://schemas.microsoft.com/office/drawing/2014/main" id="{29B45FE7-EB2A-4748-9491-5B2CA7F248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4014" y="3400938"/>
            <a:ext cx="3748648" cy="31058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25996-690D-4709-A919-DD10BD960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2099" y="1224368"/>
            <a:ext cx="41760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B451099-3AC9-4DBC-BBC7-581901CBE71C}"/>
              </a:ext>
            </a:extLst>
          </p:cNvPr>
          <p:cNvSpPr txBox="1"/>
          <p:nvPr/>
        </p:nvSpPr>
        <p:spPr>
          <a:xfrm>
            <a:off x="163036" y="3510294"/>
            <a:ext cx="4886842" cy="2123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2800" b="1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Patstāvīgas</a:t>
            </a:r>
            <a:r>
              <a:rPr lang="lv-LV" sz="28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lietošanas iespējas, lietošanas instrukcija un </a:t>
            </a:r>
            <a:r>
              <a:rPr lang="lv-LV" sz="2800" b="1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atbildīgās personas tālruņa numurs</a:t>
            </a:r>
            <a:endParaRPr lang="lv-LV" sz="2800" b="1" dirty="0">
              <a:solidFill>
                <a:srgbClr val="05346A"/>
              </a:solidFill>
            </a:endParaRP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036" y="1486301"/>
            <a:ext cx="7751254" cy="3106479"/>
          </a:xfrm>
        </p:spPr>
        <p:txBody>
          <a:bodyPr/>
          <a:lstStyle/>
          <a:p>
            <a:pPr marL="449263" indent="-2682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Vertikāls un/vai diagonāls pacēlājs</a:t>
            </a:r>
          </a:p>
          <a:p>
            <a:pPr marL="449263" indent="-2682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Kāpurķēžu pacēlājs (</a:t>
            </a:r>
            <a:r>
              <a:rPr lang="lv-LV" b="1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 cits risinājums tehniski nav iespējams</a:t>
            </a:r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12" y="480568"/>
            <a:ext cx="4989119" cy="446400"/>
          </a:xfrm>
        </p:spPr>
        <p:txBody>
          <a:bodyPr/>
          <a:lstStyle/>
          <a:p>
            <a:r>
              <a:rPr lang="lv-LV" sz="38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Pacēlājs</a:t>
            </a:r>
          </a:p>
        </p:txBody>
      </p:sp>
    </p:spTree>
    <p:extLst>
      <p:ext uri="{BB962C8B-B14F-4D97-AF65-F5344CB8AC3E}">
        <p14:creationId xmlns:p14="http://schemas.microsoft.com/office/powerpoint/2010/main" val="3045699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p48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7503619" y="5704113"/>
            <a:ext cx="3955602" cy="523206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HIGIĒNAS TELPA</a:t>
            </a:r>
          </a:p>
        </p:txBody>
      </p:sp>
      <p:pic>
        <p:nvPicPr>
          <p:cNvPr id="12" name="Attēla vietturis 11" descr="higiēnas telpa">
            <a:extLst>
              <a:ext uri="{FF2B5EF4-FFF2-40B4-BE49-F238E27FC236}">
                <a16:creationId xmlns:a16="http://schemas.microsoft.com/office/drawing/2014/main" id="{719C08EB-EDFA-477D-B732-950AAE2DD9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087" y="1706883"/>
            <a:ext cx="4981840" cy="3736379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840103" y="5704113"/>
            <a:ext cx="3233376" cy="523206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2800" b="1" spc="0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TUALETES TELPA</a:t>
            </a:r>
            <a:endParaRPr kumimoji="0" lang="lv-LV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ttēla vietturis 7" descr="tualete ar palīdzības auklu pa telpas perimetru">
            <a:extLst>
              <a:ext uri="{FF2B5EF4-FFF2-40B4-BE49-F238E27FC236}">
                <a16:creationId xmlns:a16="http://schemas.microsoft.com/office/drawing/2014/main" id="{096DD335-9928-4E3C-96F2-490FE0190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814" y="1673202"/>
            <a:ext cx="3703670" cy="3770066"/>
          </a:xfrm>
        </p:spPr>
      </p:pic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97560F0E-AB34-4E99-862B-E99D2D7C5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9600" y="1245686"/>
            <a:ext cx="11341326" cy="1"/>
          </a:xfrm>
          <a:prstGeom prst="line">
            <a:avLst/>
          </a:prstGeom>
          <a:ln w="444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65618"/>
            <a:ext cx="11493727" cy="1015650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3800" cap="all" dirty="0">
                <a:solidFill>
                  <a:srgbClr val="1852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9. Piekļūstama tualete un higiēnas telpa</a:t>
            </a:r>
            <a:endParaRPr lang="lv-LV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381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C25996-690D-4709-A919-DD10BD960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108" y="1208740"/>
            <a:ext cx="41760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Attēls 8" descr="pareizi noformēts klozetpods ar atbilstošiem rokturiem un palīdzības auklu">
            <a:extLst>
              <a:ext uri="{FF2B5EF4-FFF2-40B4-BE49-F238E27FC236}">
                <a16:creationId xmlns:a16="http://schemas.microsoft.com/office/drawing/2014/main" id="{62164B1A-385E-418C-8881-3D80C6D70E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2824" y="0"/>
            <a:ext cx="2997077" cy="3364299"/>
          </a:xfrm>
          <a:prstGeom prst="rect">
            <a:avLst/>
          </a:prstGeom>
        </p:spPr>
      </p:pic>
      <p:pic>
        <p:nvPicPr>
          <p:cNvPr id="10" name="Attēls 9" descr="pareizi noformētu izlietne, spogulis, ziepes un dvieļu turētājs">
            <a:extLst>
              <a:ext uri="{FF2B5EF4-FFF2-40B4-BE49-F238E27FC236}">
                <a16:creationId xmlns:a16="http://schemas.microsoft.com/office/drawing/2014/main" id="{FF71A421-D9D5-4F1E-983B-DCB3384BD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2824" y="3429000"/>
            <a:ext cx="2997077" cy="3429000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659" y="1506610"/>
            <a:ext cx="8303469" cy="3106479"/>
          </a:xfrm>
        </p:spPr>
        <p:txBody>
          <a:bodyPr/>
          <a:lstStyle/>
          <a:p>
            <a:pPr marL="449263" indent="-2682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Klozetpoda priekšā </a:t>
            </a:r>
            <a:r>
              <a:rPr lang="lv-LV" sz="2400" b="1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 brīvs 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manevrēšanas laukums 1,5 x1,5 m</a:t>
            </a:r>
          </a:p>
          <a:p>
            <a:pPr marL="449263" indent="-268288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Roku balsti</a:t>
            </a:r>
            <a:r>
              <a:rPr lang="en-US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rokturis vis</a:t>
            </a:r>
            <a:r>
              <a:rPr lang="en-US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ā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durvju platumā</a:t>
            </a:r>
          </a:p>
          <a:p>
            <a:pPr marL="449263" indent="-268288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Palīdzības pogas (0,15 m un 0,90 m augstumā) un aukla</a:t>
            </a:r>
          </a:p>
          <a:p>
            <a:pPr marL="449263" indent="-268288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Brīva vieta zem izlietnes</a:t>
            </a:r>
            <a:r>
              <a:rPr lang="en-US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0,7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</a:t>
            </a:r>
            <a:r>
              <a:rPr lang="en-US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</a:t>
            </a: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augstumā</a:t>
            </a:r>
          </a:p>
          <a:p>
            <a:pPr marL="449263" indent="-2682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Spogulis, ziepes un roku žāvētājs ir sasniedzami cilvēkiem ratiņkrēslos (1m augstumā, ērti sasniedzami)</a:t>
            </a:r>
          </a:p>
          <a:p>
            <a:pPr marL="449263" indent="-2682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Higiēnas telpā ir klozetpods, bidē duša, izlietne, kušete, spogulis, bērnu pārtinamais galdiņš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99" y="492430"/>
            <a:ext cx="7243652" cy="446400"/>
          </a:xfrm>
        </p:spPr>
        <p:txBody>
          <a:bodyPr/>
          <a:lstStyle/>
          <a:p>
            <a:r>
              <a:rPr lang="lv-LV" sz="33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Tualete un higiēnas  telpa</a:t>
            </a:r>
            <a:endParaRPr lang="lv-LV" sz="2500" b="1" cap="all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124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7F515FE4-5CA3-48FD-981C-5E9D7AE0D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218548" y="5636793"/>
            <a:ext cx="3544996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7" descr="izsaukuma zīme">
            <a:extLst>
              <a:ext uri="{FF2B5EF4-FFF2-40B4-BE49-F238E27FC236}">
                <a16:creationId xmlns:a16="http://schemas.microsoft.com/office/drawing/2014/main" id="{58F83CC3-A5F2-4377-8D66-10E87FBBB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6010" y="5663145"/>
            <a:ext cx="965054" cy="96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8609760" y="3790526"/>
            <a:ext cx="3473487" cy="131111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22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 kājām atverama atkritumu kaste, kuru nevar izmantot cilvēks ratiņkrēslā</a:t>
            </a:r>
          </a:p>
        </p:txBody>
      </p:sp>
      <p:pic>
        <p:nvPicPr>
          <p:cNvPr id="23" name="Attēla vietturis 22" descr="ar kājām darbināma miskaste">
            <a:extLst>
              <a:ext uri="{FF2B5EF4-FFF2-40B4-BE49-F238E27FC236}">
                <a16:creationId xmlns:a16="http://schemas.microsoft.com/office/drawing/2014/main" id="{DC5AAD4F-00DF-4CAE-A1FD-43BB7861B2DC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9" b="-538"/>
          <a:stretch/>
        </p:blipFill>
        <p:spPr>
          <a:xfrm>
            <a:off x="8609761" y="0"/>
            <a:ext cx="3131271" cy="3577365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3898937" y="3737507"/>
            <a:ext cx="4394126" cy="1717379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  <a:defRPr/>
            </a:pPr>
            <a:r>
              <a:rPr lang="lv-LV" sz="22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Cilvēkam </a:t>
            </a:r>
            <a:r>
              <a:rPr lang="lv-LV" sz="220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ratiņkrēslā</a:t>
            </a:r>
            <a:r>
              <a:rPr lang="lv-LV" sz="22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nav iespējams piebraukt pie klozetpoda ne no vienas puses – attēlā ir visa telpa</a:t>
            </a:r>
          </a:p>
        </p:txBody>
      </p:sp>
      <p:pic>
        <p:nvPicPr>
          <p:cNvPr id="19" name="Attēla vietturis 18" descr="cilvēkam ratiņkrēsla nav iespējas lietot paredzēto cilvēkiem ar invaliditāti tulati. telpa ir 96 cm reiz 1 m. Klozetpods pa vidu. ">
            <a:extLst>
              <a:ext uri="{FF2B5EF4-FFF2-40B4-BE49-F238E27FC236}">
                <a16:creationId xmlns:a16="http://schemas.microsoft.com/office/drawing/2014/main" id="{87F0A7B1-50CA-4629-AF7E-36AFA07B2F66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47850" y="447173"/>
            <a:ext cx="3577363" cy="2683022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108753" y="3719223"/>
            <a:ext cx="3417258" cy="133881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2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kumimoji="0" lang="lv-LV" sz="2200" b="0" i="0" u="none" strike="noStrike" kern="1200" cap="none" spc="-15" normalizeH="0" baseline="0" noProof="0" dirty="0">
                <a:ln>
                  <a:noFill/>
                </a:ln>
                <a:solidFill>
                  <a:srgbClr val="05346A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Spogulis un roku dvielis nav sasniedzami cilvēkiem ratiņkrēslā</a:t>
            </a:r>
          </a:p>
        </p:txBody>
      </p:sp>
      <p:pic>
        <p:nvPicPr>
          <p:cNvPr id="12" name="Attēla vietturis 11" descr="neatbilstošā augstumā spogulis un dvieļu turētājs pie izlietnes">
            <a:extLst>
              <a:ext uri="{FF2B5EF4-FFF2-40B4-BE49-F238E27FC236}">
                <a16:creationId xmlns:a16="http://schemas.microsoft.com/office/drawing/2014/main" id="{FCF1BAFF-96F3-45EC-B5EB-55B6529B2B9B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7368" y="626666"/>
            <a:ext cx="3542599" cy="2289268"/>
          </a:xfrm>
          <a:ln>
            <a:noFill/>
          </a:ln>
        </p:spPr>
      </p:pic>
      <p:sp>
        <p:nvSpPr>
          <p:cNvPr id="2" name="Ovāls 1">
            <a:extLst>
              <a:ext uri="{FF2B5EF4-FFF2-40B4-BE49-F238E27FC236}">
                <a16:creationId xmlns:a16="http://schemas.microsoft.com/office/drawing/2014/main" id="{3EB5AD6E-13DB-4703-98C6-D42EC60D5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6678" y="0"/>
            <a:ext cx="2176624" cy="1636643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Virsraksts 12">
            <a:extLst>
              <a:ext uri="{FF2B5EF4-FFF2-40B4-BE49-F238E27FC236}">
                <a16:creationId xmlns:a16="http://schemas.microsoft.com/office/drawing/2014/main" id="{43B49C59-6CC5-478B-B872-294B21FCF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1064" y="5480393"/>
            <a:ext cx="5113424" cy="1325563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30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tualete</a:t>
            </a:r>
            <a:endParaRPr lang="lv-LV" sz="3000" dirty="0">
              <a:solidFill>
                <a:srgbClr val="004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2000" cap="all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NEPĀRDOMĀTI RISINĀJUMI</a:t>
            </a:r>
            <a:endParaRPr lang="lv-LV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578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 descr="Piekļūstama duša cilvēkiem ar kustību traucējumiem">
            <a:extLst>
              <a:ext uri="{FF2B5EF4-FFF2-40B4-BE49-F238E27FC236}">
                <a16:creationId xmlns:a16="http://schemas.microsoft.com/office/drawing/2014/main" id="{A0EB891D-B320-4381-9A2C-0605D1021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7235" y="273511"/>
            <a:ext cx="4454022" cy="5749602"/>
          </a:xfrm>
          <a:prstGeom prst="rect">
            <a:avLst/>
          </a:prstGeom>
        </p:spPr>
      </p:pic>
      <p:pic>
        <p:nvPicPr>
          <p:cNvPr id="9" name="Attēls 8" descr="pieliekams plastmasas dušas krēsls ar muguriņas balstu">
            <a:extLst>
              <a:ext uri="{FF2B5EF4-FFF2-40B4-BE49-F238E27FC236}">
                <a16:creationId xmlns:a16="http://schemas.microsoft.com/office/drawing/2014/main" id="{919B6122-4E4E-4D39-92A1-5231AE2FB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0" b="97200" l="10000" r="90000">
                        <a14:foregroundMark x1="22400" y1="10000" x2="53400" y2="6000"/>
                        <a14:foregroundMark x1="53400" y1="6000" x2="61200" y2="7800"/>
                        <a14:foregroundMark x1="61200" y1="7800" x2="54600" y2="12600"/>
                        <a14:foregroundMark x1="54600" y1="12600" x2="28000" y2="13600"/>
                        <a14:foregroundMark x1="28000" y1="13600" x2="22800" y2="10200"/>
                        <a14:foregroundMark x1="36600" y1="88400" x2="34400" y2="95600"/>
                        <a14:foregroundMark x1="34400" y1="95600" x2="40400" y2="91000"/>
                        <a14:foregroundMark x1="40400" y1="91000" x2="35400" y2="89600"/>
                        <a14:foregroundMark x1="35600" y1="90600" x2="39600" y2="97200"/>
                        <a14:foregroundMark x1="39600" y1="97200" x2="37400" y2="89800"/>
                        <a14:foregroundMark x1="37400" y1="89800" x2="35000" y2="9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2202">
            <a:off x="5826414" y="4049482"/>
            <a:ext cx="2846552" cy="2846552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26" y="1318586"/>
            <a:ext cx="6286781" cy="4639078"/>
          </a:xfrm>
        </p:spPr>
        <p:txBody>
          <a:bodyPr/>
          <a:lstStyle/>
          <a:p>
            <a:pPr marL="361950" indent="-2746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Horizontāls 0,9 m augstumā un vertikāls rokturis 0,9 m – 1,6 m augstumā</a:t>
            </a:r>
          </a:p>
          <a:p>
            <a:pPr marL="361950" indent="-2746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Regulējams dušas uzgaļa augstums    (0,9 m – 2 m)</a:t>
            </a:r>
          </a:p>
          <a:p>
            <a:pPr marL="361950" indent="-2746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Sasniedzams ziepju turētājs un dvieļu āķis (1m augstumā)</a:t>
            </a:r>
          </a:p>
          <a:p>
            <a:pPr marL="361950" indent="-2746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Stiprināms pie sienas 0,5 m augstumā vai pieliekams dušas krēsls (no mīksta materiāla)</a:t>
            </a:r>
          </a:p>
          <a:p>
            <a:pPr marL="361950" indent="-27463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Palīdzības pogas un aukla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99" y="273511"/>
            <a:ext cx="6286781" cy="1045075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35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</a:t>
            </a:r>
            <a:r>
              <a:rPr lang="lv-LV" sz="35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Dušas telpa </a:t>
            </a:r>
            <a:br>
              <a:rPr lang="lv-LV" sz="30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lv-LV" sz="2200" cap="all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51109F9A-936B-4977-BEAE-C79E51ABB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3799" y="1206806"/>
            <a:ext cx="475128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914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F51758-6FF6-6542-A547-F166AB692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560" y="1270000"/>
            <a:ext cx="10576560" cy="4114800"/>
          </a:xfrm>
          <a:prstGeom prst="rect">
            <a:avLst/>
          </a:prstGeom>
          <a:solidFill>
            <a:srgbClr val="556B7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00455A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B5655-1F21-417E-9E39-012FFC4A3D73}"/>
              </a:ext>
            </a:extLst>
          </p:cNvPr>
          <p:cNvSpPr txBox="1"/>
          <p:nvPr/>
        </p:nvSpPr>
        <p:spPr>
          <a:xfrm>
            <a:off x="564782" y="6139021"/>
            <a:ext cx="114383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*MK 19.10.2021. Nr. 693 "Būvju vispārīgo prasību būvnormatīvs LBN 200-21"</a:t>
            </a:r>
            <a:endParaRPr lang="lv-LV" sz="2500" dirty="0">
              <a:solidFill>
                <a:srgbClr val="053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FCBFF5B-BD2A-5C46-8063-B1FA67939F20}"/>
              </a:ext>
            </a:extLst>
          </p:cNvPr>
          <p:cNvSpPr txBox="1">
            <a:spLocks/>
          </p:cNvSpPr>
          <p:nvPr/>
        </p:nvSpPr>
        <p:spPr>
          <a:xfrm>
            <a:off x="1254759" y="2331105"/>
            <a:ext cx="10058400" cy="264686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algn="l" defTabSz="914217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projektējot</a:t>
            </a:r>
            <a:r>
              <a:rPr lang="en-US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 </a:t>
            </a:r>
            <a:r>
              <a:rPr lang="lv-LV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ēkas</a:t>
            </a:r>
            <a:r>
              <a:rPr lang="en-US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, </a:t>
            </a:r>
            <a:r>
              <a:rPr lang="lv-LV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stadionus</a:t>
            </a:r>
            <a:r>
              <a:rPr lang="en-US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, </a:t>
            </a:r>
            <a:r>
              <a:rPr lang="lv-LV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arēnas</a:t>
            </a:r>
            <a:r>
              <a:rPr lang="en-US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, </a:t>
            </a:r>
            <a:r>
              <a:rPr lang="lv-LV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brīvdabas</a:t>
            </a:r>
            <a:r>
              <a:rPr lang="en-US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 </a:t>
            </a:r>
            <a:r>
              <a:rPr lang="en-US" sz="3000" spc="-50" dirty="0" err="1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objektus</a:t>
            </a:r>
            <a:r>
              <a:rPr lang="lv-LV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, kā arī to novietošanu, jaunu būvniecību, atjaunošanu, pārbūvi un restaurāciju</a:t>
            </a:r>
            <a:r>
              <a:rPr lang="en-US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,</a:t>
            </a:r>
            <a:r>
              <a:rPr lang="lv-LV" sz="3000" spc="-50" dirty="0">
                <a:solidFill>
                  <a:schemeClr val="tx1"/>
                </a:solidFill>
                <a:latin typeface="Arial" panose="020B0604020202020204" pitchFamily="34" charset="0"/>
                <a:ea typeface="Trirong SemiBold"/>
                <a:cs typeface="Arial" panose="020B0604020202020204" pitchFamily="34" charset="0"/>
                <a:sym typeface="Trirong SemiBold"/>
              </a:rPr>
              <a:t> nodrošina vides un informācijas piekļūstamību, ievērojot universālā dizaina principus*</a:t>
            </a:r>
            <a:endParaRPr lang="en-US" sz="3000" spc="-50" dirty="0">
              <a:solidFill>
                <a:schemeClr val="tx1"/>
              </a:solidFill>
              <a:latin typeface="Arial" panose="020B0604020202020204" pitchFamily="34" charset="0"/>
              <a:ea typeface="Trirong SemiBold"/>
              <a:cs typeface="Arial" panose="020B0604020202020204" pitchFamily="34" charset="0"/>
              <a:sym typeface="Trirong SemiBold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9841A47B-2C33-4787-A061-9B7A6008A2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3479" y="1261492"/>
            <a:ext cx="10583447" cy="1325563"/>
          </a:xfrm>
        </p:spPr>
        <p:txBody>
          <a:bodyPr/>
          <a:lstStyle/>
          <a:p>
            <a:r>
              <a:rPr lang="lv-LV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PUBLISKAS ĒKAS</a:t>
            </a:r>
          </a:p>
        </p:txBody>
      </p:sp>
    </p:spTree>
    <p:extLst>
      <p:ext uri="{BB962C8B-B14F-4D97-AF65-F5344CB8AC3E}">
        <p14:creationId xmlns:p14="http://schemas.microsoft.com/office/powerpoint/2010/main" val="4170764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BFA823-0D6F-69A4-1E07-932BC4294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008000" y="5536469"/>
            <a:ext cx="4176000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7">
            <a:extLst>
              <a:ext uri="{FF2B5EF4-FFF2-40B4-BE49-F238E27FC236}">
                <a16:creationId xmlns:a16="http://schemas.microsoft.com/office/drawing/2014/main" id="{2B4D071D-C970-4555-85BD-8D8A4D2C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42" y="5646737"/>
            <a:ext cx="941777" cy="94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545;p48">
            <a:extLst>
              <a:ext uri="{FF2B5EF4-FFF2-40B4-BE49-F238E27FC236}">
                <a16:creationId xmlns:a16="http://schemas.microsoft.com/office/drawing/2014/main" id="{C43E6C4E-B78F-44A7-8A7A-5572FF7B2D8B}"/>
              </a:ext>
            </a:extLst>
          </p:cNvPr>
          <p:cNvSpPr txBox="1">
            <a:spLocks/>
          </p:cNvSpPr>
          <p:nvPr/>
        </p:nvSpPr>
        <p:spPr>
          <a:xfrm>
            <a:off x="6444379" y="4044758"/>
            <a:ext cx="5143741" cy="131111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  <a:defRPr/>
            </a:pPr>
            <a:r>
              <a:rPr lang="lv-LV" sz="22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Ciets metāla krēsls, dušas uzgalis tālu no krēsla, vertikālajam atbalsta rokturim ir jābūt tuvu pie dušas klausules</a:t>
            </a:r>
          </a:p>
        </p:txBody>
      </p:sp>
      <p:pic>
        <p:nvPicPr>
          <p:cNvPr id="9" name="Satura vietturis 9" descr="nepareizs palīgaprīkojuma izvietojums dušas telpā">
            <a:extLst>
              <a:ext uri="{FF2B5EF4-FFF2-40B4-BE49-F238E27FC236}">
                <a16:creationId xmlns:a16="http://schemas.microsoft.com/office/drawing/2014/main" id="{3F10521B-C41D-4FED-A44B-C415DF0EC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5941" y="0"/>
            <a:ext cx="3614781" cy="3931920"/>
          </a:xfrm>
          <a:prstGeom prst="rect">
            <a:avLst/>
          </a:prstGeo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381D789F-AD1A-5A41-98FC-AB4063A87653}"/>
              </a:ext>
            </a:extLst>
          </p:cNvPr>
          <p:cNvSpPr txBox="1">
            <a:spLocks/>
          </p:cNvSpPr>
          <p:nvPr/>
        </p:nvSpPr>
        <p:spPr>
          <a:xfrm>
            <a:off x="461034" y="4044758"/>
            <a:ext cx="5471886" cy="131111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  <a:defRPr/>
            </a:pPr>
            <a:r>
              <a:rPr lang="lv-LV" sz="22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Pārāk zemu dušas krēsls un vertikāls rokturis, pārāk augstu dušas klausule un nav horizontāls rokturis 0,9 m augstumā</a:t>
            </a:r>
          </a:p>
        </p:txBody>
      </p:sp>
      <p:pic>
        <p:nvPicPr>
          <p:cNvPr id="10" name="Attēla vietturis 9" descr="neatbilstoši aprīkota dušas telpa ratiņkrēsla lietotājiem">
            <a:extLst>
              <a:ext uri="{FF2B5EF4-FFF2-40B4-BE49-F238E27FC236}">
                <a16:creationId xmlns:a16="http://schemas.microsoft.com/office/drawing/2014/main" id="{19B06DCD-D9E3-4C46-883D-E96C457A0BC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082" y="0"/>
            <a:ext cx="3614781" cy="3931920"/>
          </a:xfr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9A7B0FBD-8B45-4C44-A171-57749977A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20019" y="5536469"/>
            <a:ext cx="4296231" cy="1107981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32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duša</a:t>
            </a:r>
            <a:br>
              <a:rPr lang="lv-LV" sz="3750" spc="-15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</a:br>
            <a:r>
              <a:rPr lang="lv-LV" sz="2100" spc="-1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NEPĀRDOMĀTI RISINĀJUMI</a:t>
            </a:r>
            <a:endParaRPr lang="lv-LV" sz="2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291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āls 2">
            <a:extLst>
              <a:ext uri="{FF2B5EF4-FFF2-40B4-BE49-F238E27FC236}">
                <a16:creationId xmlns:a16="http://schemas.microsoft.com/office/drawing/2014/main" id="{100B8AFF-32D4-47F1-9B48-9DA740939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91645" y="138023"/>
            <a:ext cx="957532" cy="7591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B632585A-4BF3-4B06-9349-85151F45D9B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44509" y="5502812"/>
            <a:ext cx="4086225" cy="796925"/>
          </a:xfr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>
            <a:noAutofit/>
          </a:bodyPr>
          <a:lstStyle/>
          <a:p>
            <a:pPr indent="0">
              <a:lnSpc>
                <a:spcPct val="170000"/>
              </a:lnSpc>
              <a:buNone/>
            </a:pPr>
            <a:r>
              <a:rPr lang="lv-LV" sz="2200" b="1" cap="all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Atpūtas telpa</a:t>
            </a:r>
          </a:p>
          <a:p>
            <a:endParaRPr lang="lv-LV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atura vietturis 15" descr="atpūtas  vieta mācību iestādē ar krēsliem">
            <a:extLst>
              <a:ext uri="{FF2B5EF4-FFF2-40B4-BE49-F238E27FC236}">
                <a16:creationId xmlns:a16="http://schemas.microsoft.com/office/drawing/2014/main" id="{348DBA57-2B3A-4848-9D31-E4999F7F9D5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42818" y="2104845"/>
            <a:ext cx="4047492" cy="3082596"/>
          </a:xfrm>
        </p:spPr>
      </p:pic>
      <p:sp>
        <p:nvSpPr>
          <p:cNvPr id="10" name="Teksta vietturis 9">
            <a:extLst>
              <a:ext uri="{FF2B5EF4-FFF2-40B4-BE49-F238E27FC236}">
                <a16:creationId xmlns:a16="http://schemas.microsoft.com/office/drawing/2014/main" id="{C11559F9-2139-4952-A8E2-F2F8AA71934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86227" y="5502813"/>
            <a:ext cx="3556000" cy="796925"/>
          </a:xfr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lv-LV" sz="2200" b="1" cap="all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Ēdināšanas telpa</a:t>
            </a:r>
          </a:p>
          <a:p>
            <a:endParaRPr lang="lv-LV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atura vietturis 6" descr="ēstuves lete ērti lietojama arī cilvēkiem ratiņkrēslā">
            <a:extLst>
              <a:ext uri="{FF2B5EF4-FFF2-40B4-BE49-F238E27FC236}">
                <a16:creationId xmlns:a16="http://schemas.microsoft.com/office/drawing/2014/main" id="{7ECD7AC3-C19F-4169-93C3-DCC1540D664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986" y="2104845"/>
            <a:ext cx="3586482" cy="3082214"/>
          </a:xfrm>
        </p:spPr>
      </p:pic>
      <p:sp>
        <p:nvSpPr>
          <p:cNvPr id="8" name="Teksta vietturis 7">
            <a:extLst>
              <a:ext uri="{FF2B5EF4-FFF2-40B4-BE49-F238E27FC236}">
                <a16:creationId xmlns:a16="http://schemas.microsoft.com/office/drawing/2014/main" id="{40987364-8D9B-419B-87CE-48521C9244E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9063" y="5502814"/>
            <a:ext cx="3606800" cy="796925"/>
          </a:xfr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lv-LV" sz="2200" b="1" cap="all" dirty="0">
                <a:solidFill>
                  <a:srgbClr val="C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Mācību auditorija </a:t>
            </a:r>
          </a:p>
          <a:p>
            <a:pPr>
              <a:lnSpc>
                <a:spcPct val="150000"/>
              </a:lnSpc>
            </a:pPr>
            <a:endParaRPr lang="lv-LV" sz="2200" dirty="0">
              <a:solidFill>
                <a:srgbClr val="3C4C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atura vietturis 12" descr="elektriski regulējams galds mācību auditorijā un regulējama augstuma tafele">
            <a:extLst>
              <a:ext uri="{FF2B5EF4-FFF2-40B4-BE49-F238E27FC236}">
                <a16:creationId xmlns:a16="http://schemas.microsoft.com/office/drawing/2014/main" id="{FA01C4B8-5883-4324-AC01-BA2FA558460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04463"/>
            <a:ext cx="3724173" cy="3082596"/>
          </a:xfr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97E52A18-429F-4502-9AFD-343ADC0CC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05" y="138023"/>
            <a:ext cx="1756012" cy="1380226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E224165C-021F-4F62-91D5-DE4DDADAA1E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573328" y="272465"/>
            <a:ext cx="5270741" cy="835025"/>
          </a:xfrm>
          <a:noFill/>
        </p:spPr>
        <p:txBody>
          <a:bodyPr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lv-LV" sz="38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Citi ĒKU elementi</a:t>
            </a:r>
          </a:p>
        </p:txBody>
      </p:sp>
    </p:spTree>
    <p:extLst>
      <p:ext uri="{BB962C8B-B14F-4D97-AF65-F5344CB8AC3E}">
        <p14:creationId xmlns:p14="http://schemas.microsoft.com/office/powerpoint/2010/main" val="3071618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āls 3">
            <a:extLst>
              <a:ext uri="{FF2B5EF4-FFF2-40B4-BE49-F238E27FC236}">
                <a16:creationId xmlns:a16="http://schemas.microsoft.com/office/drawing/2014/main" id="{300D0296-6A86-4566-AD17-052421032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89721" y="155275"/>
            <a:ext cx="1250830" cy="802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6E05F5-A80A-4F78-A599-BBD11CB5D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1449" y="1168751"/>
            <a:ext cx="41760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Attēls 5" descr="plaša mācību auditorija ar brīvu vietu starp mācību galdiem">
            <a:extLst>
              <a:ext uri="{FF2B5EF4-FFF2-40B4-BE49-F238E27FC236}">
                <a16:creationId xmlns:a16="http://schemas.microsoft.com/office/drawing/2014/main" id="{248C38A3-F1EA-46A3-BFC0-D862B3DE5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66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6343" y="1311000"/>
            <a:ext cx="4861905" cy="4716333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752" y="1311000"/>
            <a:ext cx="6951962" cy="5463265"/>
          </a:xfrm>
        </p:spPr>
        <p:txBody>
          <a:bodyPr/>
          <a:lstStyle/>
          <a:p>
            <a:pPr marL="268288" indent="-1793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Galds ar brīvu vietu zem tā 0,7 m augstumā vai </a:t>
            </a:r>
            <a:r>
              <a:rPr lang="lv-LV" sz="2500" b="1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elektriski regulējams</a:t>
            </a:r>
          </a:p>
          <a:p>
            <a:pPr marL="268288" indent="-1793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Brīvs no šķēršļiem ceļš starp galdiem ≥ 1 m</a:t>
            </a:r>
          </a:p>
          <a:p>
            <a:pPr marL="268288" indent="-1793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Blakus elektrības kontaktligzda ratiņkrēslu uzlādei</a:t>
            </a:r>
          </a:p>
          <a:p>
            <a:pPr marL="268288" indent="-1793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Tāfele ar regulējamu augstumu </a:t>
            </a:r>
          </a:p>
          <a:p>
            <a:pPr marL="268288" indent="-1793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Grīdas virsmas segums ir ciets, līdzens un neslīdošs</a:t>
            </a:r>
          </a:p>
          <a:p>
            <a:pPr marL="268288" indent="-1793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5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Durvis kontrastē ar sienām un citiem telpas elementiem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49" y="556403"/>
            <a:ext cx="4830800" cy="446400"/>
          </a:xfrm>
        </p:spPr>
        <p:txBody>
          <a:bodyPr/>
          <a:lstStyle/>
          <a:p>
            <a:r>
              <a:rPr lang="lv-LV" sz="35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Mācību auditorija</a:t>
            </a:r>
          </a:p>
        </p:txBody>
      </p:sp>
    </p:spTree>
    <p:extLst>
      <p:ext uri="{BB962C8B-B14F-4D97-AF65-F5344CB8AC3E}">
        <p14:creationId xmlns:p14="http://schemas.microsoft.com/office/powerpoint/2010/main" val="22737672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āls 6">
            <a:extLst>
              <a:ext uri="{FF2B5EF4-FFF2-40B4-BE49-F238E27FC236}">
                <a16:creationId xmlns:a16="http://schemas.microsoft.com/office/drawing/2014/main" id="{DE977EA7-ACD0-447B-9A67-6CBC0F1F1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53623" y="86264"/>
            <a:ext cx="1104181" cy="87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B93545A0-0C22-432B-975B-9B5FAC4F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8269" y="2025517"/>
            <a:ext cx="4635668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Attēls 5" descr="ēdināšanas telpā ir brīvs no šķēršļiem plats ceļš">
            <a:extLst>
              <a:ext uri="{FF2B5EF4-FFF2-40B4-BE49-F238E27FC236}">
                <a16:creationId xmlns:a16="http://schemas.microsoft.com/office/drawing/2014/main" id="{248C38A3-F1EA-46A3-BFC0-D862B3DE5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065" y="365961"/>
            <a:ext cx="5634340" cy="4047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78867C-4E78-4F85-8D82-D110522A8EAA}"/>
              </a:ext>
            </a:extLst>
          </p:cNvPr>
          <p:cNvSpPr txBox="1"/>
          <p:nvPr/>
        </p:nvSpPr>
        <p:spPr>
          <a:xfrm>
            <a:off x="201390" y="4572192"/>
            <a:ext cx="11990610" cy="171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 galda – brīva vieta platums x augstums x dziļums: 0,8 m x 0,7 m x 0,5 m </a:t>
            </a:r>
          </a:p>
          <a:p>
            <a:pPr marL="180975" indent="-1809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Brīvs no šķēršļiem ceļš starp galdiem</a:t>
            </a:r>
          </a:p>
          <a:p>
            <a:endParaRPr lang="lv-LV" sz="2800" dirty="0">
              <a:solidFill>
                <a:srgbClr val="053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390" y="2581654"/>
            <a:ext cx="7484746" cy="1694692"/>
          </a:xfrm>
        </p:spPr>
        <p:txBody>
          <a:bodyPr/>
          <a:lstStyle/>
          <a:p>
            <a:pPr marL="268288" indent="-1793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Ēdnīcas lete ne augstāk kā 0,85m</a:t>
            </a:r>
          </a:p>
          <a:p>
            <a:pPr marL="268288" indent="-1793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Zem letes/ galda brīva vieta ratiņkrēsla piebraukšanai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69" y="1232274"/>
            <a:ext cx="5018986" cy="446400"/>
          </a:xfrm>
        </p:spPr>
        <p:txBody>
          <a:bodyPr/>
          <a:lstStyle/>
          <a:p>
            <a:r>
              <a:rPr lang="lv-LV" sz="38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Ēdināšanas telpa</a:t>
            </a:r>
          </a:p>
        </p:txBody>
      </p:sp>
    </p:spTree>
    <p:extLst>
      <p:ext uri="{BB962C8B-B14F-4D97-AF65-F5344CB8AC3E}">
        <p14:creationId xmlns:p14="http://schemas.microsoft.com/office/powerpoint/2010/main" val="3917125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1406D82E-D260-4581-976C-35E880967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48269" y="1438422"/>
            <a:ext cx="4635668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Attēls 6" descr="krēsls, ko var izmantot sēdus un pusstāvus">
            <a:extLst>
              <a:ext uri="{FF2B5EF4-FFF2-40B4-BE49-F238E27FC236}">
                <a16:creationId xmlns:a16="http://schemas.microsoft.com/office/drawing/2014/main" id="{2462BA62-011D-415B-BFC4-997F56E4A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092" y="3476325"/>
            <a:ext cx="4790908" cy="3330401"/>
          </a:xfrm>
          <a:prstGeom prst="rect">
            <a:avLst/>
          </a:prstGeom>
        </p:spPr>
      </p:pic>
      <p:pic>
        <p:nvPicPr>
          <p:cNvPr id="6" name="Attēls 5" descr="atpūtas stūrītis mācību ēkas gaitenī">
            <a:extLst>
              <a:ext uri="{FF2B5EF4-FFF2-40B4-BE49-F238E27FC236}">
                <a16:creationId xmlns:a16="http://schemas.microsoft.com/office/drawing/2014/main" id="{248C38A3-F1EA-46A3-BFC0-D862B3DE52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092" y="51274"/>
            <a:ext cx="4790908" cy="3377726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9CA42D1-A3A3-4AC6-86C8-794979B04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28" y="1528102"/>
            <a:ext cx="7225952" cy="4766784"/>
          </a:xfrm>
        </p:spPr>
        <p:txBody>
          <a:bodyPr/>
          <a:lstStyle/>
          <a:p>
            <a:pPr marL="268288" indent="-179388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Ir nodrošināta atpūtas iespēja ratiņkrēsla lietotājiem un tiem, kam grūti vai nav iespējams apsēsties</a:t>
            </a:r>
          </a:p>
          <a:p>
            <a:pPr marL="268288" indent="-179388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Atpūtas krēsla vai dīvāna augstums ir 0,45 m - 0,5 m, kas ir ērti izmantojams cilvēkiem ratiņkrēslā </a:t>
            </a:r>
          </a:p>
          <a:p>
            <a:pPr marL="268288" indent="-179388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lv-LV" sz="2600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Regulējama atpūtas krēsla augstums ir 0,7 m – 1 m, kas ir ērts cilvēkiem ar citiem kustību traucējumiem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68785AF9-B760-4644-A8FE-F8EBC62B2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269" y="715422"/>
            <a:ext cx="4830800" cy="446400"/>
          </a:xfrm>
        </p:spPr>
        <p:txBody>
          <a:bodyPr/>
          <a:lstStyle/>
          <a:p>
            <a:r>
              <a:rPr lang="lv-LV" sz="38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Atpūtas iespēja</a:t>
            </a:r>
          </a:p>
        </p:txBody>
      </p:sp>
    </p:spTree>
    <p:extLst>
      <p:ext uri="{BB962C8B-B14F-4D97-AF65-F5344CB8AC3E}">
        <p14:creationId xmlns:p14="http://schemas.microsoft.com/office/powerpoint/2010/main" val="3989455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F11073-AAE7-EF42-B109-F1BA4D408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1617" y="0"/>
            <a:ext cx="4148796" cy="6858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5F2185-1FFB-B146-9762-0E2B4D27D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13110">
            <a:off x="7201595" y="364640"/>
            <a:ext cx="3133236" cy="6208045"/>
            <a:chOff x="19601840" y="3549898"/>
            <a:chExt cx="2357437" cy="4670913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B463440-9328-9048-BF62-7E1B68089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F7A91CDF-98A3-4C4B-857B-A123393F1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B6D27FA5-3906-C744-BA51-848F7793B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5707" y="3670791"/>
              <a:ext cx="2049705" cy="4423631"/>
            </a:xfrm>
            <a:custGeom>
              <a:avLst/>
              <a:gdLst>
                <a:gd name="T0" fmla="*/ 1404 w 1646"/>
                <a:gd name="T1" fmla="*/ 0 h 3548"/>
                <a:gd name="T2" fmla="*/ 1189 w 1646"/>
                <a:gd name="T3" fmla="*/ 0 h 3548"/>
                <a:gd name="T4" fmla="*/ 1189 w 1646"/>
                <a:gd name="T5" fmla="*/ 0 h 3548"/>
                <a:gd name="T6" fmla="*/ 1160 w 1646"/>
                <a:gd name="T7" fmla="*/ 29 h 3548"/>
                <a:gd name="T8" fmla="*/ 1160 w 1646"/>
                <a:gd name="T9" fmla="*/ 87 h 3548"/>
                <a:gd name="T10" fmla="*/ 1160 w 1646"/>
                <a:gd name="T11" fmla="*/ 87 h 3548"/>
                <a:gd name="T12" fmla="*/ 1096 w 1646"/>
                <a:gd name="T13" fmla="*/ 151 h 3548"/>
                <a:gd name="T14" fmla="*/ 549 w 1646"/>
                <a:gd name="T15" fmla="*/ 151 h 3548"/>
                <a:gd name="T16" fmla="*/ 549 w 1646"/>
                <a:gd name="T17" fmla="*/ 151 h 3548"/>
                <a:gd name="T18" fmla="*/ 486 w 1646"/>
                <a:gd name="T19" fmla="*/ 87 h 3548"/>
                <a:gd name="T20" fmla="*/ 486 w 1646"/>
                <a:gd name="T21" fmla="*/ 23 h 3548"/>
                <a:gd name="T22" fmla="*/ 486 w 1646"/>
                <a:gd name="T23" fmla="*/ 23 h 3548"/>
                <a:gd name="T24" fmla="*/ 462 w 1646"/>
                <a:gd name="T25" fmla="*/ 0 h 3548"/>
                <a:gd name="T26" fmla="*/ 233 w 1646"/>
                <a:gd name="T27" fmla="*/ 0 h 3548"/>
                <a:gd name="T28" fmla="*/ 233 w 1646"/>
                <a:gd name="T29" fmla="*/ 0 h 3548"/>
                <a:gd name="T30" fmla="*/ 0 w 1646"/>
                <a:gd name="T31" fmla="*/ 232 h 3548"/>
                <a:gd name="T32" fmla="*/ 0 w 1646"/>
                <a:gd name="T33" fmla="*/ 3322 h 3548"/>
                <a:gd name="T34" fmla="*/ 0 w 1646"/>
                <a:gd name="T35" fmla="*/ 3322 h 3548"/>
                <a:gd name="T36" fmla="*/ 225 w 1646"/>
                <a:gd name="T37" fmla="*/ 3547 h 3548"/>
                <a:gd name="T38" fmla="*/ 1436 w 1646"/>
                <a:gd name="T39" fmla="*/ 3547 h 3548"/>
                <a:gd name="T40" fmla="*/ 1436 w 1646"/>
                <a:gd name="T41" fmla="*/ 3547 h 3548"/>
                <a:gd name="T42" fmla="*/ 1645 w 1646"/>
                <a:gd name="T43" fmla="*/ 3337 h 3548"/>
                <a:gd name="T44" fmla="*/ 1645 w 1646"/>
                <a:gd name="T45" fmla="*/ 240 h 3548"/>
                <a:gd name="T46" fmla="*/ 1645 w 1646"/>
                <a:gd name="T47" fmla="*/ 240 h 3548"/>
                <a:gd name="T48" fmla="*/ 1404 w 1646"/>
                <a:gd name="T49" fmla="*/ 0 h 3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6" h="3548">
                  <a:moveTo>
                    <a:pt x="1404" y="0"/>
                  </a:moveTo>
                  <a:lnTo>
                    <a:pt x="1189" y="0"/>
                  </a:lnTo>
                  <a:lnTo>
                    <a:pt x="1189" y="0"/>
                  </a:lnTo>
                  <a:cubicBezTo>
                    <a:pt x="1173" y="0"/>
                    <a:pt x="1160" y="13"/>
                    <a:pt x="1160" y="29"/>
                  </a:cubicBezTo>
                  <a:lnTo>
                    <a:pt x="1160" y="87"/>
                  </a:lnTo>
                  <a:lnTo>
                    <a:pt x="1160" y="87"/>
                  </a:lnTo>
                  <a:cubicBezTo>
                    <a:pt x="1160" y="122"/>
                    <a:pt x="1131" y="151"/>
                    <a:pt x="1096" y="151"/>
                  </a:cubicBezTo>
                  <a:lnTo>
                    <a:pt x="549" y="151"/>
                  </a:lnTo>
                  <a:lnTo>
                    <a:pt x="549" y="151"/>
                  </a:lnTo>
                  <a:cubicBezTo>
                    <a:pt x="515" y="151"/>
                    <a:pt x="486" y="122"/>
                    <a:pt x="486" y="87"/>
                  </a:cubicBezTo>
                  <a:lnTo>
                    <a:pt x="486" y="23"/>
                  </a:lnTo>
                  <a:lnTo>
                    <a:pt x="486" y="23"/>
                  </a:lnTo>
                  <a:cubicBezTo>
                    <a:pt x="486" y="10"/>
                    <a:pt x="476" y="0"/>
                    <a:pt x="462" y="0"/>
                  </a:cubicBezTo>
                  <a:lnTo>
                    <a:pt x="233" y="0"/>
                  </a:lnTo>
                  <a:lnTo>
                    <a:pt x="233" y="0"/>
                  </a:lnTo>
                  <a:cubicBezTo>
                    <a:pt x="104" y="0"/>
                    <a:pt x="0" y="104"/>
                    <a:pt x="0" y="232"/>
                  </a:cubicBezTo>
                  <a:lnTo>
                    <a:pt x="0" y="3322"/>
                  </a:lnTo>
                  <a:lnTo>
                    <a:pt x="0" y="3322"/>
                  </a:lnTo>
                  <a:cubicBezTo>
                    <a:pt x="0" y="3446"/>
                    <a:pt x="101" y="3547"/>
                    <a:pt x="225" y="3547"/>
                  </a:cubicBezTo>
                  <a:lnTo>
                    <a:pt x="1436" y="3547"/>
                  </a:lnTo>
                  <a:lnTo>
                    <a:pt x="1436" y="3547"/>
                  </a:lnTo>
                  <a:cubicBezTo>
                    <a:pt x="1551" y="3547"/>
                    <a:pt x="1645" y="3453"/>
                    <a:pt x="1645" y="3337"/>
                  </a:cubicBezTo>
                  <a:lnTo>
                    <a:pt x="1645" y="240"/>
                  </a:lnTo>
                  <a:lnTo>
                    <a:pt x="1645" y="240"/>
                  </a:lnTo>
                  <a:cubicBezTo>
                    <a:pt x="1645" y="108"/>
                    <a:pt x="1537" y="0"/>
                    <a:pt x="1404" y="0"/>
                  </a:cubicBez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D9CA43B-542D-D843-B54F-ABAED36BC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F7F70D21-EC25-594B-AD23-29A1C6647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3EE85298-ADE2-2B44-8AB6-56B5C200A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430B35E5-5AE4-0B4F-8AAC-413ECB214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111451-D9B0-134F-8160-AA5D56FD8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6786" y="1907254"/>
            <a:ext cx="3544996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ttēla vietturis 6" descr="Labklājības ministrijas lapa. Skats no mobilā telefona">
            <a:extLst>
              <a:ext uri="{FF2B5EF4-FFF2-40B4-BE49-F238E27FC236}">
                <a16:creationId xmlns:a16="http://schemas.microsoft.com/office/drawing/2014/main" id="{86BD31FC-8B31-47C7-A5F5-7459655DD80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30717">
            <a:off x="7369261" y="504632"/>
            <a:ext cx="2787143" cy="5889171"/>
          </a:xfrm>
        </p:spPr>
      </p:pic>
      <p:sp>
        <p:nvSpPr>
          <p:cNvPr id="34" name="Google Shape;545;p48">
            <a:extLst>
              <a:ext uri="{FF2B5EF4-FFF2-40B4-BE49-F238E27FC236}">
                <a16:creationId xmlns:a16="http://schemas.microsoft.com/office/drawing/2014/main" id="{95787861-AD55-564F-8778-F5412A1CC71A}"/>
              </a:ext>
            </a:extLst>
          </p:cNvPr>
          <p:cNvSpPr txBox="1">
            <a:spLocks/>
          </p:cNvSpPr>
          <p:nvPr/>
        </p:nvSpPr>
        <p:spPr>
          <a:xfrm>
            <a:off x="288811" y="2333123"/>
            <a:ext cx="6883009" cy="2416032"/>
          </a:xfrm>
          <a:prstGeom prst="rect">
            <a:avLst/>
          </a:prstGeom>
        </p:spPr>
        <p:txBody>
          <a:bodyPr spcFirstLastPara="1" wrap="square" lIns="45713" tIns="45713" rIns="45713" bIns="45713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747993"/>
              </a:buClr>
              <a:buSzPts val="1100"/>
              <a:buNone/>
            </a:pPr>
            <a:r>
              <a:rPr lang="lv-LV" sz="30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Smelties idejas par iekļaujošas vides veidošanu aicinām Labklājības ministrijas tīmekļa vietnē:</a:t>
            </a:r>
          </a:p>
          <a:p>
            <a:pPr marL="0" indent="0" defTabSz="914217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rgbClr val="747993"/>
              </a:buClr>
              <a:buSzPts val="1100"/>
              <a:buNone/>
            </a:pPr>
            <a:r>
              <a:rPr lang="lv-LV" sz="2750" b="1" spc="-15" dirty="0">
                <a:solidFill>
                  <a:srgbClr val="0070C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Ieteikumi iekļaujošas vides veidošanai</a:t>
            </a:r>
            <a:endParaRPr lang="en-US" sz="2750" b="1" spc="-15" dirty="0">
              <a:solidFill>
                <a:srgbClr val="0070C0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5" name="Virsraksts 4">
            <a:extLst>
              <a:ext uri="{FF2B5EF4-FFF2-40B4-BE49-F238E27FC236}">
                <a16:creationId xmlns:a16="http://schemas.microsoft.com/office/drawing/2014/main" id="{025A54F2-F652-4F7A-BAE8-785EBF26A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811" y="339629"/>
            <a:ext cx="5828529" cy="1325563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</a:pPr>
            <a:r>
              <a:rPr lang="lv-LV" sz="3500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IETEIKUMI IEKĻAUJOŠAS VIDES VEIDOŠANAI</a:t>
            </a:r>
          </a:p>
        </p:txBody>
      </p:sp>
    </p:spTree>
    <p:extLst>
      <p:ext uri="{BB962C8B-B14F-4D97-AF65-F5344CB8AC3E}">
        <p14:creationId xmlns:p14="http://schemas.microsoft.com/office/powerpoint/2010/main" val="2488124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F11073-AAE7-EF42-B109-F1BA4D408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54931" y="4417"/>
            <a:ext cx="4148796" cy="6858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111451-D9B0-134F-8160-AA5D56FD8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8341" y="1946305"/>
            <a:ext cx="3544996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8">
            <a:extLst>
              <a:ext uri="{FF2B5EF4-FFF2-40B4-BE49-F238E27FC236}">
                <a16:creationId xmlns:a16="http://schemas.microsoft.com/office/drawing/2014/main" id="{7902DE0D-54F5-49F5-8588-7B33BDC46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3354">
            <a:off x="6231501" y="2502471"/>
            <a:ext cx="6047691" cy="3468209"/>
            <a:chOff x="12848246" y="3401528"/>
            <a:chExt cx="5934809" cy="3407018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4A381AD9-27AE-416A-B061-ABAF50FE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2272" y="3412520"/>
              <a:ext cx="4846761" cy="3264145"/>
            </a:xfrm>
            <a:custGeom>
              <a:avLst/>
              <a:gdLst>
                <a:gd name="T0" fmla="*/ 3883 w 3890"/>
                <a:gd name="T1" fmla="*/ 121 h 2620"/>
                <a:gd name="T2" fmla="*/ 3883 w 3890"/>
                <a:gd name="T3" fmla="*/ 121 h 2620"/>
                <a:gd name="T4" fmla="*/ 3763 w 3890"/>
                <a:gd name="T5" fmla="*/ 0 h 2620"/>
                <a:gd name="T6" fmla="*/ 126 w 3890"/>
                <a:gd name="T7" fmla="*/ 0 h 2620"/>
                <a:gd name="T8" fmla="*/ 126 w 3890"/>
                <a:gd name="T9" fmla="*/ 0 h 2620"/>
                <a:gd name="T10" fmla="*/ 4 w 3890"/>
                <a:gd name="T11" fmla="*/ 121 h 2620"/>
                <a:gd name="T12" fmla="*/ 4 w 3890"/>
                <a:gd name="T13" fmla="*/ 2619 h 2620"/>
                <a:gd name="T14" fmla="*/ 0 w 3890"/>
                <a:gd name="T15" fmla="*/ 2619 h 2620"/>
                <a:gd name="T16" fmla="*/ 0 w 3890"/>
                <a:gd name="T17" fmla="*/ 2619 h 2620"/>
                <a:gd name="T18" fmla="*/ 3889 w 3890"/>
                <a:gd name="T19" fmla="*/ 2619 h 2620"/>
                <a:gd name="T20" fmla="*/ 3889 w 3890"/>
                <a:gd name="T21" fmla="*/ 2619 h 2620"/>
                <a:gd name="T22" fmla="*/ 3883 w 3890"/>
                <a:gd name="T23" fmla="*/ 2619 h 2620"/>
                <a:gd name="T24" fmla="*/ 3883 w 3890"/>
                <a:gd name="T25" fmla="*/ 121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0" h="2620">
                  <a:moveTo>
                    <a:pt x="3883" y="121"/>
                  </a:moveTo>
                  <a:lnTo>
                    <a:pt x="3883" y="121"/>
                  </a:lnTo>
                  <a:cubicBezTo>
                    <a:pt x="3883" y="54"/>
                    <a:pt x="3829" y="0"/>
                    <a:pt x="3763" y="0"/>
                  </a:cubicBezTo>
                  <a:lnTo>
                    <a:pt x="126" y="0"/>
                  </a:lnTo>
                  <a:lnTo>
                    <a:pt x="126" y="0"/>
                  </a:lnTo>
                  <a:cubicBezTo>
                    <a:pt x="59" y="0"/>
                    <a:pt x="4" y="54"/>
                    <a:pt x="4" y="121"/>
                  </a:cubicBezTo>
                  <a:lnTo>
                    <a:pt x="4" y="2619"/>
                  </a:lnTo>
                  <a:lnTo>
                    <a:pt x="0" y="2619"/>
                  </a:lnTo>
                  <a:lnTo>
                    <a:pt x="0" y="2619"/>
                  </a:lnTo>
                  <a:lnTo>
                    <a:pt x="3889" y="2619"/>
                  </a:lnTo>
                  <a:lnTo>
                    <a:pt x="3889" y="2619"/>
                  </a:lnTo>
                  <a:lnTo>
                    <a:pt x="3883" y="2619"/>
                  </a:lnTo>
                  <a:lnTo>
                    <a:pt x="3883" y="121"/>
                  </a:lnTo>
                </a:path>
              </a:pathLst>
            </a:custGeom>
            <a:solidFill>
              <a:srgbClr val="02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10BB585-A706-476D-AFB8-DABAF2D18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6775" y="3401528"/>
              <a:ext cx="4857750" cy="3275134"/>
            </a:xfrm>
            <a:custGeom>
              <a:avLst/>
              <a:gdLst>
                <a:gd name="T0" fmla="*/ 3768 w 3900"/>
                <a:gd name="T1" fmla="*/ 0 h 2630"/>
                <a:gd name="T2" fmla="*/ 131 w 3900"/>
                <a:gd name="T3" fmla="*/ 0 h 2630"/>
                <a:gd name="T4" fmla="*/ 131 w 3900"/>
                <a:gd name="T5" fmla="*/ 0 h 2630"/>
                <a:gd name="T6" fmla="*/ 0 w 3900"/>
                <a:gd name="T7" fmla="*/ 131 h 2630"/>
                <a:gd name="T8" fmla="*/ 0 w 3900"/>
                <a:gd name="T9" fmla="*/ 2629 h 2630"/>
                <a:gd name="T10" fmla="*/ 5 w 3900"/>
                <a:gd name="T11" fmla="*/ 2629 h 2630"/>
                <a:gd name="T12" fmla="*/ 9 w 3900"/>
                <a:gd name="T13" fmla="*/ 2629 h 2630"/>
                <a:gd name="T14" fmla="*/ 9 w 3900"/>
                <a:gd name="T15" fmla="*/ 131 h 2630"/>
                <a:gd name="T16" fmla="*/ 9 w 3900"/>
                <a:gd name="T17" fmla="*/ 131 h 2630"/>
                <a:gd name="T18" fmla="*/ 131 w 3900"/>
                <a:gd name="T19" fmla="*/ 10 h 2630"/>
                <a:gd name="T20" fmla="*/ 3768 w 3900"/>
                <a:gd name="T21" fmla="*/ 10 h 2630"/>
                <a:gd name="T22" fmla="*/ 3768 w 3900"/>
                <a:gd name="T23" fmla="*/ 10 h 2630"/>
                <a:gd name="T24" fmla="*/ 3888 w 3900"/>
                <a:gd name="T25" fmla="*/ 131 h 2630"/>
                <a:gd name="T26" fmla="*/ 3888 w 3900"/>
                <a:gd name="T27" fmla="*/ 2629 h 2630"/>
                <a:gd name="T28" fmla="*/ 3894 w 3900"/>
                <a:gd name="T29" fmla="*/ 2629 h 2630"/>
                <a:gd name="T30" fmla="*/ 3899 w 3900"/>
                <a:gd name="T31" fmla="*/ 2629 h 2630"/>
                <a:gd name="T32" fmla="*/ 3899 w 3900"/>
                <a:gd name="T33" fmla="*/ 131 h 2630"/>
                <a:gd name="T34" fmla="*/ 3899 w 3900"/>
                <a:gd name="T35" fmla="*/ 131 h 2630"/>
                <a:gd name="T36" fmla="*/ 3768 w 3900"/>
                <a:gd name="T37" fmla="*/ 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0" h="2630">
                  <a:moveTo>
                    <a:pt x="3768" y="0"/>
                  </a:moveTo>
                  <a:lnTo>
                    <a:pt x="131" y="0"/>
                  </a:lnTo>
                  <a:lnTo>
                    <a:pt x="131" y="0"/>
                  </a:lnTo>
                  <a:cubicBezTo>
                    <a:pt x="58" y="0"/>
                    <a:pt x="0" y="59"/>
                    <a:pt x="0" y="131"/>
                  </a:cubicBezTo>
                  <a:lnTo>
                    <a:pt x="0" y="2629"/>
                  </a:lnTo>
                  <a:lnTo>
                    <a:pt x="5" y="2629"/>
                  </a:lnTo>
                  <a:lnTo>
                    <a:pt x="9" y="2629"/>
                  </a:lnTo>
                  <a:lnTo>
                    <a:pt x="9" y="131"/>
                  </a:lnTo>
                  <a:lnTo>
                    <a:pt x="9" y="131"/>
                  </a:lnTo>
                  <a:cubicBezTo>
                    <a:pt x="9" y="64"/>
                    <a:pt x="64" y="10"/>
                    <a:pt x="131" y="10"/>
                  </a:cubicBezTo>
                  <a:lnTo>
                    <a:pt x="3768" y="10"/>
                  </a:lnTo>
                  <a:lnTo>
                    <a:pt x="3768" y="10"/>
                  </a:lnTo>
                  <a:cubicBezTo>
                    <a:pt x="3834" y="10"/>
                    <a:pt x="3888" y="64"/>
                    <a:pt x="3888" y="131"/>
                  </a:cubicBezTo>
                  <a:lnTo>
                    <a:pt x="3888" y="2629"/>
                  </a:lnTo>
                  <a:lnTo>
                    <a:pt x="3894" y="2629"/>
                  </a:lnTo>
                  <a:lnTo>
                    <a:pt x="3899" y="2629"/>
                  </a:lnTo>
                  <a:lnTo>
                    <a:pt x="3899" y="131"/>
                  </a:lnTo>
                  <a:lnTo>
                    <a:pt x="3899" y="131"/>
                  </a:lnTo>
                  <a:cubicBezTo>
                    <a:pt x="3899" y="59"/>
                    <a:pt x="3840" y="0"/>
                    <a:pt x="3768" y="0"/>
                  </a:cubicBezTo>
                </a:path>
              </a:pathLst>
            </a:custGeom>
            <a:solidFill>
              <a:srgbClr val="7F7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F317219-3F45-4E5D-AFE3-4F697260F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8246" y="6676662"/>
              <a:ext cx="5934809" cy="131884"/>
            </a:xfrm>
            <a:custGeom>
              <a:avLst/>
              <a:gdLst>
                <a:gd name="T0" fmla="*/ 0 w 4762"/>
                <a:gd name="T1" fmla="*/ 0 h 105"/>
                <a:gd name="T2" fmla="*/ 0 w 4762"/>
                <a:gd name="T3" fmla="*/ 0 h 105"/>
                <a:gd name="T4" fmla="*/ 104 w 4762"/>
                <a:gd name="T5" fmla="*/ 104 h 105"/>
                <a:gd name="T6" fmla="*/ 4656 w 4762"/>
                <a:gd name="T7" fmla="*/ 104 h 105"/>
                <a:gd name="T8" fmla="*/ 4656 w 4762"/>
                <a:gd name="T9" fmla="*/ 104 h 105"/>
                <a:gd name="T10" fmla="*/ 4761 w 4762"/>
                <a:gd name="T11" fmla="*/ 0 h 105"/>
                <a:gd name="T12" fmla="*/ 0 w 4762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62" h="105">
                  <a:moveTo>
                    <a:pt x="0" y="0"/>
                  </a:moveTo>
                  <a:lnTo>
                    <a:pt x="0" y="0"/>
                  </a:lnTo>
                  <a:cubicBezTo>
                    <a:pt x="0" y="58"/>
                    <a:pt x="46" y="104"/>
                    <a:pt x="104" y="104"/>
                  </a:cubicBezTo>
                  <a:lnTo>
                    <a:pt x="4656" y="104"/>
                  </a:lnTo>
                  <a:lnTo>
                    <a:pt x="4656" y="104"/>
                  </a:lnTo>
                  <a:cubicBezTo>
                    <a:pt x="4714" y="104"/>
                    <a:pt x="4761" y="58"/>
                    <a:pt x="4761" y="0"/>
                  </a:cubicBezTo>
                  <a:lnTo>
                    <a:pt x="0" y="0"/>
                  </a:lnTo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A4702607-4820-4DB0-A59A-D1EA2788C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0091" y="6676662"/>
              <a:ext cx="1016613" cy="60445"/>
            </a:xfrm>
            <a:custGeom>
              <a:avLst/>
              <a:gdLst>
                <a:gd name="T0" fmla="*/ 0 w 817"/>
                <a:gd name="T1" fmla="*/ 0 h 50"/>
                <a:gd name="T2" fmla="*/ 0 w 817"/>
                <a:gd name="T3" fmla="*/ 0 h 50"/>
                <a:gd name="T4" fmla="*/ 50 w 817"/>
                <a:gd name="T5" fmla="*/ 49 h 50"/>
                <a:gd name="T6" fmla="*/ 767 w 817"/>
                <a:gd name="T7" fmla="*/ 49 h 50"/>
                <a:gd name="T8" fmla="*/ 767 w 817"/>
                <a:gd name="T9" fmla="*/ 49 h 50"/>
                <a:gd name="T10" fmla="*/ 816 w 817"/>
                <a:gd name="T11" fmla="*/ 0 h 50"/>
                <a:gd name="T12" fmla="*/ 0 w 817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" h="50">
                  <a:moveTo>
                    <a:pt x="0" y="0"/>
                  </a:moveTo>
                  <a:lnTo>
                    <a:pt x="0" y="0"/>
                  </a:lnTo>
                  <a:cubicBezTo>
                    <a:pt x="0" y="28"/>
                    <a:pt x="22" y="49"/>
                    <a:pt x="50" y="49"/>
                  </a:cubicBezTo>
                  <a:lnTo>
                    <a:pt x="767" y="49"/>
                  </a:lnTo>
                  <a:lnTo>
                    <a:pt x="767" y="49"/>
                  </a:lnTo>
                  <a:cubicBezTo>
                    <a:pt x="794" y="49"/>
                    <a:pt x="816" y="28"/>
                    <a:pt x="816" y="0"/>
                  </a:cubicBezTo>
                  <a:lnTo>
                    <a:pt x="0" y="0"/>
                  </a:ln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F1356B77-C759-480A-9D0E-97641953F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2678" y="3467470"/>
              <a:ext cx="65943" cy="65943"/>
            </a:xfrm>
            <a:custGeom>
              <a:avLst/>
              <a:gdLst>
                <a:gd name="T0" fmla="*/ 26 w 54"/>
                <a:gd name="T1" fmla="*/ 0 h 54"/>
                <a:gd name="T2" fmla="*/ 26 w 54"/>
                <a:gd name="T3" fmla="*/ 0 h 54"/>
                <a:gd name="T4" fmla="*/ 0 w 54"/>
                <a:gd name="T5" fmla="*/ 27 h 54"/>
                <a:gd name="T6" fmla="*/ 0 w 54"/>
                <a:gd name="T7" fmla="*/ 27 h 54"/>
                <a:gd name="T8" fmla="*/ 26 w 54"/>
                <a:gd name="T9" fmla="*/ 53 h 54"/>
                <a:gd name="T10" fmla="*/ 26 w 54"/>
                <a:gd name="T11" fmla="*/ 53 h 54"/>
                <a:gd name="T12" fmla="*/ 53 w 54"/>
                <a:gd name="T13" fmla="*/ 27 h 54"/>
                <a:gd name="T14" fmla="*/ 53 w 54"/>
                <a:gd name="T15" fmla="*/ 27 h 54"/>
                <a:gd name="T16" fmla="*/ 26 w 54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26" y="0"/>
                  </a:moveTo>
                  <a:lnTo>
                    <a:pt x="26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27"/>
                  </a:lnTo>
                  <a:cubicBezTo>
                    <a:pt x="0" y="41"/>
                    <a:pt x="12" y="53"/>
                    <a:pt x="26" y="53"/>
                  </a:cubicBezTo>
                  <a:lnTo>
                    <a:pt x="26" y="53"/>
                  </a:lnTo>
                  <a:cubicBezTo>
                    <a:pt x="41" y="53"/>
                    <a:pt x="53" y="41"/>
                    <a:pt x="53" y="27"/>
                  </a:cubicBezTo>
                  <a:lnTo>
                    <a:pt x="53" y="27"/>
                  </a:ln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3D91D41-9B56-4715-815E-FEB621289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9167" y="3483955"/>
              <a:ext cx="32972" cy="32972"/>
            </a:xfrm>
            <a:custGeom>
              <a:avLst/>
              <a:gdLst>
                <a:gd name="T0" fmla="*/ 12 w 27"/>
                <a:gd name="T1" fmla="*/ 0 h 28"/>
                <a:gd name="T2" fmla="*/ 12 w 27"/>
                <a:gd name="T3" fmla="*/ 0 h 28"/>
                <a:gd name="T4" fmla="*/ 0 w 27"/>
                <a:gd name="T5" fmla="*/ 14 h 28"/>
                <a:gd name="T6" fmla="*/ 0 w 27"/>
                <a:gd name="T7" fmla="*/ 14 h 28"/>
                <a:gd name="T8" fmla="*/ 12 w 27"/>
                <a:gd name="T9" fmla="*/ 27 h 28"/>
                <a:gd name="T10" fmla="*/ 12 w 27"/>
                <a:gd name="T11" fmla="*/ 27 h 28"/>
                <a:gd name="T12" fmla="*/ 26 w 27"/>
                <a:gd name="T13" fmla="*/ 14 h 28"/>
                <a:gd name="T14" fmla="*/ 26 w 27"/>
                <a:gd name="T15" fmla="*/ 14 h 28"/>
                <a:gd name="T16" fmla="*/ 12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12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4"/>
                  </a:cubicBezTo>
                  <a:lnTo>
                    <a:pt x="0" y="14"/>
                  </a:lnTo>
                  <a:cubicBezTo>
                    <a:pt x="0" y="21"/>
                    <a:pt x="5" y="27"/>
                    <a:pt x="12" y="27"/>
                  </a:cubicBezTo>
                  <a:lnTo>
                    <a:pt x="12" y="27"/>
                  </a:lnTo>
                  <a:cubicBezTo>
                    <a:pt x="20" y="27"/>
                    <a:pt x="26" y="21"/>
                    <a:pt x="26" y="14"/>
                  </a:cubicBezTo>
                  <a:lnTo>
                    <a:pt x="26" y="14"/>
                  </a:lnTo>
                  <a:cubicBezTo>
                    <a:pt x="26" y="6"/>
                    <a:pt x="20" y="0"/>
                    <a:pt x="12" y="0"/>
                  </a:cubicBezTo>
                </a:path>
              </a:pathLst>
            </a:custGeom>
            <a:solidFill>
              <a:srgbClr val="ADAC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D48B328-8A98-4901-8C0C-33134300B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4156" y="3610347"/>
              <a:ext cx="4588485" cy="2890471"/>
            </a:xfrm>
            <a:custGeom>
              <a:avLst/>
              <a:gdLst>
                <a:gd name="T0" fmla="*/ 0 w 3682"/>
                <a:gd name="T1" fmla="*/ 2317 h 2318"/>
                <a:gd name="T2" fmla="*/ 3681 w 3682"/>
                <a:gd name="T3" fmla="*/ 2317 h 2318"/>
                <a:gd name="T4" fmla="*/ 3681 w 3682"/>
                <a:gd name="T5" fmla="*/ 0 h 2318"/>
                <a:gd name="T6" fmla="*/ 0 w 3682"/>
                <a:gd name="T7" fmla="*/ 0 h 2318"/>
                <a:gd name="T8" fmla="*/ 0 w 3682"/>
                <a:gd name="T9" fmla="*/ 23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2" h="2318">
                  <a:moveTo>
                    <a:pt x="0" y="2317"/>
                  </a:moveTo>
                  <a:lnTo>
                    <a:pt x="3681" y="2317"/>
                  </a:lnTo>
                  <a:lnTo>
                    <a:pt x="3681" y="0"/>
                  </a:lnTo>
                  <a:lnTo>
                    <a:pt x="0" y="0"/>
                  </a:lnTo>
                  <a:lnTo>
                    <a:pt x="0" y="2317"/>
                  </a:ln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</p:grpSp>
      <p:pic>
        <p:nvPicPr>
          <p:cNvPr id="36" name="Picture Placeholder 3" descr="Labklājības ministrijas mājas lapas izskats datorā">
            <a:extLst>
              <a:ext uri="{FF2B5EF4-FFF2-40B4-BE49-F238E27FC236}">
                <a16:creationId xmlns:a16="http://schemas.microsoft.com/office/drawing/2014/main" id="{7B6EF09F-F21E-46D6-AD06-7E2E01016F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96">
            <a:off x="6879275" y="2661371"/>
            <a:ext cx="4759779" cy="3006977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E6372-6C65-4C03-A724-2977710CFF56}"/>
              </a:ext>
            </a:extLst>
          </p:cNvPr>
          <p:cNvSpPr txBox="1"/>
          <p:nvPr/>
        </p:nvSpPr>
        <p:spPr>
          <a:xfrm>
            <a:off x="198100" y="5645801"/>
            <a:ext cx="6387897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lnSpc>
                <a:spcPct val="120000"/>
              </a:lnSpc>
            </a:pPr>
            <a:r>
              <a:rPr lang="lv-LV" sz="2650" b="1" dirty="0">
                <a:solidFill>
                  <a:srgbClr val="0070C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Ieteikumi efektīvai saziņai ar cilvēkiem ar funkcionāliem traucējumiem</a:t>
            </a:r>
            <a:endParaRPr lang="en-US" sz="2650" b="1" dirty="0">
              <a:solidFill>
                <a:srgbClr val="0070C0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  <a:p>
            <a:pPr defTabSz="914217"/>
            <a:endParaRPr lang="lv-LV" dirty="0">
              <a:solidFill>
                <a:srgbClr val="747993"/>
              </a:solidFill>
              <a:latin typeface="Calibri" panose="020F0502020204030204"/>
            </a:endParaRPr>
          </a:p>
        </p:txBody>
      </p:sp>
      <p:sp>
        <p:nvSpPr>
          <p:cNvPr id="34" name="Google Shape;545;p48">
            <a:extLst>
              <a:ext uri="{FF2B5EF4-FFF2-40B4-BE49-F238E27FC236}">
                <a16:creationId xmlns:a16="http://schemas.microsoft.com/office/drawing/2014/main" id="{95787861-AD55-564F-8778-F5412A1CC71A}"/>
              </a:ext>
            </a:extLst>
          </p:cNvPr>
          <p:cNvSpPr txBox="1">
            <a:spLocks/>
          </p:cNvSpPr>
          <p:nvPr/>
        </p:nvSpPr>
        <p:spPr>
          <a:xfrm>
            <a:off x="228392" y="2001008"/>
            <a:ext cx="6459379" cy="3194707"/>
          </a:xfrm>
          <a:prstGeom prst="rect">
            <a:avLst/>
          </a:prstGeom>
        </p:spPr>
        <p:txBody>
          <a:bodyPr spcFirstLastPara="1" wrap="square" lIns="45713" tIns="45713" rIns="45713" bIns="45713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28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Lai nodrošinātu kvalitatīvu un </a:t>
            </a:r>
            <a:r>
              <a:rPr lang="lv-LV" sz="2800" b="1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piekļūstamu informācijas un pakalpojumu sniegšanu</a:t>
            </a:r>
            <a:r>
              <a:rPr lang="lv-LV" sz="28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, aicinām smelties idejas par efektīvu saziņu ar cilvēkiem ar funkcionāliem traucējumiem Labklājības ministrijas tīmekļa vietnē:</a:t>
            </a:r>
          </a:p>
        </p:txBody>
      </p:sp>
      <p:sp>
        <p:nvSpPr>
          <p:cNvPr id="5" name="Virsraksts 4">
            <a:extLst>
              <a:ext uri="{FF2B5EF4-FFF2-40B4-BE49-F238E27FC236}">
                <a16:creationId xmlns:a16="http://schemas.microsoft.com/office/drawing/2014/main" id="{025A54F2-F652-4F7A-BAE8-785EBF26A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8811" y="339629"/>
            <a:ext cx="6936537" cy="1325563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lv-LV" sz="3000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IETEIKUMI EFEKTĪVAI SAZIŅAI AR CILVĒKIEM AR FUNKCIONĀLIEM TRAUCĒJUMIEM</a:t>
            </a:r>
          </a:p>
        </p:txBody>
      </p:sp>
    </p:spTree>
    <p:extLst>
      <p:ext uri="{BB962C8B-B14F-4D97-AF65-F5344CB8AC3E}">
        <p14:creationId xmlns:p14="http://schemas.microsoft.com/office/powerpoint/2010/main" val="4253421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F11073-AAE7-EF42-B109-F1BA4D408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55863" y="0"/>
            <a:ext cx="4148796" cy="6858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111451-D9B0-134F-8160-AA5D56FD8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86014" y="1321559"/>
            <a:ext cx="3544996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8">
            <a:extLst>
              <a:ext uri="{FF2B5EF4-FFF2-40B4-BE49-F238E27FC236}">
                <a16:creationId xmlns:a16="http://schemas.microsoft.com/office/drawing/2014/main" id="{7902DE0D-54F5-49F5-8588-7B33BDC46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9296">
            <a:off x="6251408" y="2072835"/>
            <a:ext cx="5976155" cy="4037924"/>
            <a:chOff x="12848246" y="3401528"/>
            <a:chExt cx="5934809" cy="3407018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4A381AD9-27AE-416A-B061-ABAF50FE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2272" y="3412520"/>
              <a:ext cx="4846761" cy="3264145"/>
            </a:xfrm>
            <a:custGeom>
              <a:avLst/>
              <a:gdLst>
                <a:gd name="T0" fmla="*/ 3883 w 3890"/>
                <a:gd name="T1" fmla="*/ 121 h 2620"/>
                <a:gd name="T2" fmla="*/ 3883 w 3890"/>
                <a:gd name="T3" fmla="*/ 121 h 2620"/>
                <a:gd name="T4" fmla="*/ 3763 w 3890"/>
                <a:gd name="T5" fmla="*/ 0 h 2620"/>
                <a:gd name="T6" fmla="*/ 126 w 3890"/>
                <a:gd name="T7" fmla="*/ 0 h 2620"/>
                <a:gd name="T8" fmla="*/ 126 w 3890"/>
                <a:gd name="T9" fmla="*/ 0 h 2620"/>
                <a:gd name="T10" fmla="*/ 4 w 3890"/>
                <a:gd name="T11" fmla="*/ 121 h 2620"/>
                <a:gd name="T12" fmla="*/ 4 w 3890"/>
                <a:gd name="T13" fmla="*/ 2619 h 2620"/>
                <a:gd name="T14" fmla="*/ 0 w 3890"/>
                <a:gd name="T15" fmla="*/ 2619 h 2620"/>
                <a:gd name="T16" fmla="*/ 0 w 3890"/>
                <a:gd name="T17" fmla="*/ 2619 h 2620"/>
                <a:gd name="T18" fmla="*/ 3889 w 3890"/>
                <a:gd name="T19" fmla="*/ 2619 h 2620"/>
                <a:gd name="T20" fmla="*/ 3889 w 3890"/>
                <a:gd name="T21" fmla="*/ 2619 h 2620"/>
                <a:gd name="T22" fmla="*/ 3883 w 3890"/>
                <a:gd name="T23" fmla="*/ 2619 h 2620"/>
                <a:gd name="T24" fmla="*/ 3883 w 3890"/>
                <a:gd name="T25" fmla="*/ 121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0" h="2620">
                  <a:moveTo>
                    <a:pt x="3883" y="121"/>
                  </a:moveTo>
                  <a:lnTo>
                    <a:pt x="3883" y="121"/>
                  </a:lnTo>
                  <a:cubicBezTo>
                    <a:pt x="3883" y="54"/>
                    <a:pt x="3829" y="0"/>
                    <a:pt x="3763" y="0"/>
                  </a:cubicBezTo>
                  <a:lnTo>
                    <a:pt x="126" y="0"/>
                  </a:lnTo>
                  <a:lnTo>
                    <a:pt x="126" y="0"/>
                  </a:lnTo>
                  <a:cubicBezTo>
                    <a:pt x="59" y="0"/>
                    <a:pt x="4" y="54"/>
                    <a:pt x="4" y="121"/>
                  </a:cubicBezTo>
                  <a:lnTo>
                    <a:pt x="4" y="2619"/>
                  </a:lnTo>
                  <a:lnTo>
                    <a:pt x="0" y="2619"/>
                  </a:lnTo>
                  <a:lnTo>
                    <a:pt x="0" y="2619"/>
                  </a:lnTo>
                  <a:lnTo>
                    <a:pt x="3889" y="2619"/>
                  </a:lnTo>
                  <a:lnTo>
                    <a:pt x="3889" y="2619"/>
                  </a:lnTo>
                  <a:lnTo>
                    <a:pt x="3883" y="2619"/>
                  </a:lnTo>
                  <a:lnTo>
                    <a:pt x="3883" y="121"/>
                  </a:lnTo>
                </a:path>
              </a:pathLst>
            </a:custGeom>
            <a:solidFill>
              <a:srgbClr val="02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10BB585-A706-476D-AFB8-DABAF2D18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6775" y="3401528"/>
              <a:ext cx="4857750" cy="3275134"/>
            </a:xfrm>
            <a:custGeom>
              <a:avLst/>
              <a:gdLst>
                <a:gd name="T0" fmla="*/ 3768 w 3900"/>
                <a:gd name="T1" fmla="*/ 0 h 2630"/>
                <a:gd name="T2" fmla="*/ 131 w 3900"/>
                <a:gd name="T3" fmla="*/ 0 h 2630"/>
                <a:gd name="T4" fmla="*/ 131 w 3900"/>
                <a:gd name="T5" fmla="*/ 0 h 2630"/>
                <a:gd name="T6" fmla="*/ 0 w 3900"/>
                <a:gd name="T7" fmla="*/ 131 h 2630"/>
                <a:gd name="T8" fmla="*/ 0 w 3900"/>
                <a:gd name="T9" fmla="*/ 2629 h 2630"/>
                <a:gd name="T10" fmla="*/ 5 w 3900"/>
                <a:gd name="T11" fmla="*/ 2629 h 2630"/>
                <a:gd name="T12" fmla="*/ 9 w 3900"/>
                <a:gd name="T13" fmla="*/ 2629 h 2630"/>
                <a:gd name="T14" fmla="*/ 9 w 3900"/>
                <a:gd name="T15" fmla="*/ 131 h 2630"/>
                <a:gd name="T16" fmla="*/ 9 w 3900"/>
                <a:gd name="T17" fmla="*/ 131 h 2630"/>
                <a:gd name="T18" fmla="*/ 131 w 3900"/>
                <a:gd name="T19" fmla="*/ 10 h 2630"/>
                <a:gd name="T20" fmla="*/ 3768 w 3900"/>
                <a:gd name="T21" fmla="*/ 10 h 2630"/>
                <a:gd name="T22" fmla="*/ 3768 w 3900"/>
                <a:gd name="T23" fmla="*/ 10 h 2630"/>
                <a:gd name="T24" fmla="*/ 3888 w 3900"/>
                <a:gd name="T25" fmla="*/ 131 h 2630"/>
                <a:gd name="T26" fmla="*/ 3888 w 3900"/>
                <a:gd name="T27" fmla="*/ 2629 h 2630"/>
                <a:gd name="T28" fmla="*/ 3894 w 3900"/>
                <a:gd name="T29" fmla="*/ 2629 h 2630"/>
                <a:gd name="T30" fmla="*/ 3899 w 3900"/>
                <a:gd name="T31" fmla="*/ 2629 h 2630"/>
                <a:gd name="T32" fmla="*/ 3899 w 3900"/>
                <a:gd name="T33" fmla="*/ 131 h 2630"/>
                <a:gd name="T34" fmla="*/ 3899 w 3900"/>
                <a:gd name="T35" fmla="*/ 131 h 2630"/>
                <a:gd name="T36" fmla="*/ 3768 w 3900"/>
                <a:gd name="T37" fmla="*/ 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0" h="2630">
                  <a:moveTo>
                    <a:pt x="3768" y="0"/>
                  </a:moveTo>
                  <a:lnTo>
                    <a:pt x="131" y="0"/>
                  </a:lnTo>
                  <a:lnTo>
                    <a:pt x="131" y="0"/>
                  </a:lnTo>
                  <a:cubicBezTo>
                    <a:pt x="58" y="0"/>
                    <a:pt x="0" y="59"/>
                    <a:pt x="0" y="131"/>
                  </a:cubicBezTo>
                  <a:lnTo>
                    <a:pt x="0" y="2629"/>
                  </a:lnTo>
                  <a:lnTo>
                    <a:pt x="5" y="2629"/>
                  </a:lnTo>
                  <a:lnTo>
                    <a:pt x="9" y="2629"/>
                  </a:lnTo>
                  <a:lnTo>
                    <a:pt x="9" y="131"/>
                  </a:lnTo>
                  <a:lnTo>
                    <a:pt x="9" y="131"/>
                  </a:lnTo>
                  <a:cubicBezTo>
                    <a:pt x="9" y="64"/>
                    <a:pt x="64" y="10"/>
                    <a:pt x="131" y="10"/>
                  </a:cubicBezTo>
                  <a:lnTo>
                    <a:pt x="3768" y="10"/>
                  </a:lnTo>
                  <a:lnTo>
                    <a:pt x="3768" y="10"/>
                  </a:lnTo>
                  <a:cubicBezTo>
                    <a:pt x="3834" y="10"/>
                    <a:pt x="3888" y="64"/>
                    <a:pt x="3888" y="131"/>
                  </a:cubicBezTo>
                  <a:lnTo>
                    <a:pt x="3888" y="2629"/>
                  </a:lnTo>
                  <a:lnTo>
                    <a:pt x="3894" y="2629"/>
                  </a:lnTo>
                  <a:lnTo>
                    <a:pt x="3899" y="2629"/>
                  </a:lnTo>
                  <a:lnTo>
                    <a:pt x="3899" y="131"/>
                  </a:lnTo>
                  <a:lnTo>
                    <a:pt x="3899" y="131"/>
                  </a:lnTo>
                  <a:cubicBezTo>
                    <a:pt x="3899" y="59"/>
                    <a:pt x="3840" y="0"/>
                    <a:pt x="3768" y="0"/>
                  </a:cubicBezTo>
                </a:path>
              </a:pathLst>
            </a:custGeom>
            <a:solidFill>
              <a:srgbClr val="7F7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F317219-3F45-4E5D-AFE3-4F697260F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8246" y="6676662"/>
              <a:ext cx="5934809" cy="131884"/>
            </a:xfrm>
            <a:custGeom>
              <a:avLst/>
              <a:gdLst>
                <a:gd name="T0" fmla="*/ 0 w 4762"/>
                <a:gd name="T1" fmla="*/ 0 h 105"/>
                <a:gd name="T2" fmla="*/ 0 w 4762"/>
                <a:gd name="T3" fmla="*/ 0 h 105"/>
                <a:gd name="T4" fmla="*/ 104 w 4762"/>
                <a:gd name="T5" fmla="*/ 104 h 105"/>
                <a:gd name="T6" fmla="*/ 4656 w 4762"/>
                <a:gd name="T7" fmla="*/ 104 h 105"/>
                <a:gd name="T8" fmla="*/ 4656 w 4762"/>
                <a:gd name="T9" fmla="*/ 104 h 105"/>
                <a:gd name="T10" fmla="*/ 4761 w 4762"/>
                <a:gd name="T11" fmla="*/ 0 h 105"/>
                <a:gd name="T12" fmla="*/ 0 w 4762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62" h="105">
                  <a:moveTo>
                    <a:pt x="0" y="0"/>
                  </a:moveTo>
                  <a:lnTo>
                    <a:pt x="0" y="0"/>
                  </a:lnTo>
                  <a:cubicBezTo>
                    <a:pt x="0" y="58"/>
                    <a:pt x="46" y="104"/>
                    <a:pt x="104" y="104"/>
                  </a:cubicBezTo>
                  <a:lnTo>
                    <a:pt x="4656" y="104"/>
                  </a:lnTo>
                  <a:lnTo>
                    <a:pt x="4656" y="104"/>
                  </a:lnTo>
                  <a:cubicBezTo>
                    <a:pt x="4714" y="104"/>
                    <a:pt x="4761" y="58"/>
                    <a:pt x="4761" y="0"/>
                  </a:cubicBezTo>
                  <a:lnTo>
                    <a:pt x="0" y="0"/>
                  </a:lnTo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A4702607-4820-4DB0-A59A-D1EA2788C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0091" y="6676662"/>
              <a:ext cx="1016613" cy="60445"/>
            </a:xfrm>
            <a:custGeom>
              <a:avLst/>
              <a:gdLst>
                <a:gd name="T0" fmla="*/ 0 w 817"/>
                <a:gd name="T1" fmla="*/ 0 h 50"/>
                <a:gd name="T2" fmla="*/ 0 w 817"/>
                <a:gd name="T3" fmla="*/ 0 h 50"/>
                <a:gd name="T4" fmla="*/ 50 w 817"/>
                <a:gd name="T5" fmla="*/ 49 h 50"/>
                <a:gd name="T6" fmla="*/ 767 w 817"/>
                <a:gd name="T7" fmla="*/ 49 h 50"/>
                <a:gd name="T8" fmla="*/ 767 w 817"/>
                <a:gd name="T9" fmla="*/ 49 h 50"/>
                <a:gd name="T10" fmla="*/ 816 w 817"/>
                <a:gd name="T11" fmla="*/ 0 h 50"/>
                <a:gd name="T12" fmla="*/ 0 w 817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" h="50">
                  <a:moveTo>
                    <a:pt x="0" y="0"/>
                  </a:moveTo>
                  <a:lnTo>
                    <a:pt x="0" y="0"/>
                  </a:lnTo>
                  <a:cubicBezTo>
                    <a:pt x="0" y="28"/>
                    <a:pt x="22" y="49"/>
                    <a:pt x="50" y="49"/>
                  </a:cubicBezTo>
                  <a:lnTo>
                    <a:pt x="767" y="49"/>
                  </a:lnTo>
                  <a:lnTo>
                    <a:pt x="767" y="49"/>
                  </a:lnTo>
                  <a:cubicBezTo>
                    <a:pt x="794" y="49"/>
                    <a:pt x="816" y="28"/>
                    <a:pt x="816" y="0"/>
                  </a:cubicBezTo>
                  <a:lnTo>
                    <a:pt x="0" y="0"/>
                  </a:ln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F1356B77-C759-480A-9D0E-97641953F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2678" y="3467470"/>
              <a:ext cx="65943" cy="65943"/>
            </a:xfrm>
            <a:custGeom>
              <a:avLst/>
              <a:gdLst>
                <a:gd name="T0" fmla="*/ 26 w 54"/>
                <a:gd name="T1" fmla="*/ 0 h 54"/>
                <a:gd name="T2" fmla="*/ 26 w 54"/>
                <a:gd name="T3" fmla="*/ 0 h 54"/>
                <a:gd name="T4" fmla="*/ 0 w 54"/>
                <a:gd name="T5" fmla="*/ 27 h 54"/>
                <a:gd name="T6" fmla="*/ 0 w 54"/>
                <a:gd name="T7" fmla="*/ 27 h 54"/>
                <a:gd name="T8" fmla="*/ 26 w 54"/>
                <a:gd name="T9" fmla="*/ 53 h 54"/>
                <a:gd name="T10" fmla="*/ 26 w 54"/>
                <a:gd name="T11" fmla="*/ 53 h 54"/>
                <a:gd name="T12" fmla="*/ 53 w 54"/>
                <a:gd name="T13" fmla="*/ 27 h 54"/>
                <a:gd name="T14" fmla="*/ 53 w 54"/>
                <a:gd name="T15" fmla="*/ 27 h 54"/>
                <a:gd name="T16" fmla="*/ 26 w 54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26" y="0"/>
                  </a:moveTo>
                  <a:lnTo>
                    <a:pt x="26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27"/>
                  </a:lnTo>
                  <a:cubicBezTo>
                    <a:pt x="0" y="41"/>
                    <a:pt x="12" y="53"/>
                    <a:pt x="26" y="53"/>
                  </a:cubicBezTo>
                  <a:lnTo>
                    <a:pt x="26" y="53"/>
                  </a:lnTo>
                  <a:cubicBezTo>
                    <a:pt x="41" y="53"/>
                    <a:pt x="53" y="41"/>
                    <a:pt x="53" y="27"/>
                  </a:cubicBezTo>
                  <a:lnTo>
                    <a:pt x="53" y="27"/>
                  </a:ln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3D91D41-9B56-4715-815E-FEB621289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9167" y="3483955"/>
              <a:ext cx="32972" cy="32972"/>
            </a:xfrm>
            <a:custGeom>
              <a:avLst/>
              <a:gdLst>
                <a:gd name="T0" fmla="*/ 12 w 27"/>
                <a:gd name="T1" fmla="*/ 0 h 28"/>
                <a:gd name="T2" fmla="*/ 12 w 27"/>
                <a:gd name="T3" fmla="*/ 0 h 28"/>
                <a:gd name="T4" fmla="*/ 0 w 27"/>
                <a:gd name="T5" fmla="*/ 14 h 28"/>
                <a:gd name="T6" fmla="*/ 0 w 27"/>
                <a:gd name="T7" fmla="*/ 14 h 28"/>
                <a:gd name="T8" fmla="*/ 12 w 27"/>
                <a:gd name="T9" fmla="*/ 27 h 28"/>
                <a:gd name="T10" fmla="*/ 12 w 27"/>
                <a:gd name="T11" fmla="*/ 27 h 28"/>
                <a:gd name="T12" fmla="*/ 26 w 27"/>
                <a:gd name="T13" fmla="*/ 14 h 28"/>
                <a:gd name="T14" fmla="*/ 26 w 27"/>
                <a:gd name="T15" fmla="*/ 14 h 28"/>
                <a:gd name="T16" fmla="*/ 12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12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4"/>
                  </a:cubicBezTo>
                  <a:lnTo>
                    <a:pt x="0" y="14"/>
                  </a:lnTo>
                  <a:cubicBezTo>
                    <a:pt x="0" y="21"/>
                    <a:pt x="5" y="27"/>
                    <a:pt x="12" y="27"/>
                  </a:cubicBezTo>
                  <a:lnTo>
                    <a:pt x="12" y="27"/>
                  </a:lnTo>
                  <a:cubicBezTo>
                    <a:pt x="20" y="27"/>
                    <a:pt x="26" y="21"/>
                    <a:pt x="26" y="14"/>
                  </a:cubicBezTo>
                  <a:lnTo>
                    <a:pt x="26" y="14"/>
                  </a:lnTo>
                  <a:cubicBezTo>
                    <a:pt x="26" y="6"/>
                    <a:pt x="20" y="0"/>
                    <a:pt x="12" y="0"/>
                  </a:cubicBezTo>
                </a:path>
              </a:pathLst>
            </a:custGeom>
            <a:solidFill>
              <a:srgbClr val="ADAC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D48B328-8A98-4901-8C0C-33134300B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4156" y="3610347"/>
              <a:ext cx="4588485" cy="2890471"/>
            </a:xfrm>
            <a:custGeom>
              <a:avLst/>
              <a:gdLst>
                <a:gd name="T0" fmla="*/ 0 w 3682"/>
                <a:gd name="T1" fmla="*/ 2317 h 2318"/>
                <a:gd name="T2" fmla="*/ 3681 w 3682"/>
                <a:gd name="T3" fmla="*/ 2317 h 2318"/>
                <a:gd name="T4" fmla="*/ 3681 w 3682"/>
                <a:gd name="T5" fmla="*/ 0 h 2318"/>
                <a:gd name="T6" fmla="*/ 0 w 3682"/>
                <a:gd name="T7" fmla="*/ 0 h 2318"/>
                <a:gd name="T8" fmla="*/ 0 w 3682"/>
                <a:gd name="T9" fmla="*/ 23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2" h="2318">
                  <a:moveTo>
                    <a:pt x="0" y="2317"/>
                  </a:moveTo>
                  <a:lnTo>
                    <a:pt x="3681" y="2317"/>
                  </a:lnTo>
                  <a:lnTo>
                    <a:pt x="3681" y="0"/>
                  </a:lnTo>
                  <a:lnTo>
                    <a:pt x="0" y="0"/>
                  </a:lnTo>
                  <a:lnTo>
                    <a:pt x="0" y="2317"/>
                  </a:ln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17"/>
              <a:endParaRPr lang="en-US" sz="3266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</p:grpSp>
      <p:pic>
        <p:nvPicPr>
          <p:cNvPr id="36" name="Picture Placeholder 3" descr="Latvijas Valsts Standartu mājas lapa">
            <a:extLst>
              <a:ext uri="{FF2B5EF4-FFF2-40B4-BE49-F238E27FC236}">
                <a16:creationId xmlns:a16="http://schemas.microsoft.com/office/drawing/2014/main" id="{7B6EF09F-F21E-46D6-AD06-7E2E01016F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908">
            <a:off x="6917460" y="2293748"/>
            <a:ext cx="4629311" cy="3459268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E6372-6C65-4C03-A724-2977710CFF56}"/>
              </a:ext>
            </a:extLst>
          </p:cNvPr>
          <p:cNvSpPr txBox="1"/>
          <p:nvPr/>
        </p:nvSpPr>
        <p:spPr>
          <a:xfrm>
            <a:off x="146513" y="3595968"/>
            <a:ext cx="6770203" cy="311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defTabSz="1827977">
              <a:lnSpc>
                <a:spcPct val="11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CEN/TR 17621:2023 «Apbūvētas vides pieejamība un </a:t>
            </a:r>
            <a:r>
              <a:rPr lang="lv-LV" sz="2000" dirty="0" err="1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izmantojamība</a:t>
            </a:r>
            <a:r>
              <a:rPr lang="lv-LV" sz="2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Tehnisko raksturlielumu kritēriji un specifikācijas»</a:t>
            </a:r>
          </a:p>
          <a:p>
            <a:pPr marL="265113" indent="-265113" defTabSz="1827977">
              <a:lnSpc>
                <a:spcPct val="11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EN 17210:2021 L «Apbūvētas vides pieejamība un </a:t>
            </a:r>
            <a:r>
              <a:rPr lang="lv-LV" sz="2000" dirty="0" err="1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izmantojamība</a:t>
            </a:r>
            <a:r>
              <a:rPr lang="lv-LV" sz="2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Funkcionālās prasības»</a:t>
            </a:r>
          </a:p>
          <a:p>
            <a:pPr marL="265113" indent="-265113" defTabSz="1827977">
              <a:lnSpc>
                <a:spcPct val="11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CEN/TR 17622:2023 «Apbūvētas vides pieejamība un </a:t>
            </a:r>
            <a:r>
              <a:rPr lang="lv-LV" sz="2000" dirty="0" err="1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izmantojamība</a:t>
            </a:r>
            <a:r>
              <a:rPr lang="lv-LV" sz="2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Atbilstības novērtēšana»</a:t>
            </a:r>
          </a:p>
          <a:p>
            <a:pPr marL="265113" indent="-265113" defTabSz="1827977">
              <a:lnSpc>
                <a:spcPct val="11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EN 301549:2022 L «IKT produktu un pakalpojumu piekļūstamības prasības»</a:t>
            </a:r>
          </a:p>
        </p:txBody>
      </p:sp>
      <p:sp>
        <p:nvSpPr>
          <p:cNvPr id="34" name="Google Shape;545;p48">
            <a:extLst>
              <a:ext uri="{FF2B5EF4-FFF2-40B4-BE49-F238E27FC236}">
                <a16:creationId xmlns:a16="http://schemas.microsoft.com/office/drawing/2014/main" id="{95787861-AD55-564F-8778-F5412A1CC71A}"/>
              </a:ext>
            </a:extLst>
          </p:cNvPr>
          <p:cNvSpPr txBox="1">
            <a:spLocks/>
          </p:cNvSpPr>
          <p:nvPr/>
        </p:nvSpPr>
        <p:spPr>
          <a:xfrm>
            <a:off x="369964" y="1370117"/>
            <a:ext cx="6334363" cy="2160577"/>
          </a:xfrm>
          <a:prstGeom prst="rect">
            <a:avLst/>
          </a:prstGeom>
        </p:spPr>
        <p:txBody>
          <a:bodyPr spcFirstLastPara="1" wrap="square" lIns="45713" tIns="45713" rIns="45713" bIns="45713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28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Lai nodrošinātu pilna cikla </a:t>
            </a:r>
            <a:r>
              <a:rPr lang="lv-LV" sz="2800" b="1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piekļūstamību publiskajām ēkām, </a:t>
            </a:r>
            <a:r>
              <a:rPr lang="lv-LV" sz="2800" b="1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ārtelpai</a:t>
            </a:r>
            <a:r>
              <a:rPr lang="lv-LV" sz="2800" b="1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un pakalpojumiem</a:t>
            </a:r>
            <a:r>
              <a:rPr lang="lv-LV" sz="280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, aicinām izmantot Latvijas Valsts Standartus:</a:t>
            </a:r>
          </a:p>
        </p:txBody>
      </p:sp>
      <p:sp>
        <p:nvSpPr>
          <p:cNvPr id="5" name="Virsraksts 4">
            <a:extLst>
              <a:ext uri="{FF2B5EF4-FFF2-40B4-BE49-F238E27FC236}">
                <a16:creationId xmlns:a16="http://schemas.microsoft.com/office/drawing/2014/main" id="{025A54F2-F652-4F7A-BAE8-785EBF26A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4435" y="265033"/>
            <a:ext cx="6770202" cy="953850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lv-LV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RESURSI</a:t>
            </a:r>
          </a:p>
        </p:txBody>
      </p:sp>
    </p:spTree>
    <p:extLst>
      <p:ext uri="{BB962C8B-B14F-4D97-AF65-F5344CB8AC3E}">
        <p14:creationId xmlns:p14="http://schemas.microsoft.com/office/powerpoint/2010/main" val="3948694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42985"/>
            <a:ext cx="12182531" cy="4999273"/>
            <a:chOff x="-54381" y="104992"/>
            <a:chExt cx="11520004" cy="4578857"/>
          </a:xfrm>
        </p:grpSpPr>
        <p:pic>
          <p:nvPicPr>
            <p:cNvPr id="4" name="object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 rotWithShape="1"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3139"/>
            <a:stretch/>
          </p:blipFill>
          <p:spPr>
            <a:xfrm>
              <a:off x="-54381" y="104992"/>
              <a:ext cx="11520004" cy="13886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99554"/>
              <a:ext cx="3884295" cy="3884295"/>
            </a:xfrm>
            <a:custGeom>
              <a:avLst/>
              <a:gdLst/>
              <a:ahLst/>
              <a:cxnLst/>
              <a:rect l="l" t="t" r="r" b="b"/>
              <a:pathLst>
                <a:path w="3884295" h="3884295">
                  <a:moveTo>
                    <a:pt x="3884108" y="0"/>
                  </a:moveTo>
                  <a:lnTo>
                    <a:pt x="2392480" y="0"/>
                  </a:lnTo>
                  <a:lnTo>
                    <a:pt x="0" y="2392480"/>
                  </a:lnTo>
                  <a:lnTo>
                    <a:pt x="0" y="3884096"/>
                  </a:lnTo>
                  <a:lnTo>
                    <a:pt x="3884108" y="0"/>
                  </a:lnTo>
                  <a:close/>
                </a:path>
              </a:pathLst>
            </a:custGeom>
            <a:solidFill>
              <a:srgbClr val="FFFFFF">
                <a:alpha val="5999"/>
              </a:srgbClr>
            </a:solidFill>
          </p:spPr>
          <p:txBody>
            <a:bodyPr wrap="square" lIns="0" tIns="0" rIns="0" bIns="0" rtlCol="0"/>
            <a:lstStyle/>
            <a:p>
              <a:pPr defTabSz="967010"/>
              <a:endParaRPr sz="1904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8785" y="359234"/>
              <a:ext cx="2311400" cy="1718310"/>
            </a:xfrm>
            <a:custGeom>
              <a:avLst/>
              <a:gdLst/>
              <a:ahLst/>
              <a:cxnLst/>
              <a:rect l="l" t="t" r="r" b="b"/>
              <a:pathLst>
                <a:path w="2311400" h="1718310">
                  <a:moveTo>
                    <a:pt x="2311298" y="0"/>
                  </a:moveTo>
                  <a:lnTo>
                    <a:pt x="1717700" y="0"/>
                  </a:lnTo>
                  <a:lnTo>
                    <a:pt x="0" y="1717700"/>
                  </a:lnTo>
                  <a:lnTo>
                    <a:pt x="593585" y="1717700"/>
                  </a:lnTo>
                  <a:lnTo>
                    <a:pt x="2311298" y="0"/>
                  </a:lnTo>
                  <a:close/>
                </a:path>
              </a:pathLst>
            </a:custGeom>
            <a:solidFill>
              <a:srgbClr val="002060">
                <a:alpha val="21000"/>
              </a:srgbClr>
            </a:solidFill>
          </p:spPr>
          <p:txBody>
            <a:bodyPr wrap="square" lIns="0" tIns="0" rIns="0" bIns="0" rtlCol="0"/>
            <a:lstStyle/>
            <a:p>
              <a:pPr defTabSz="967010"/>
              <a:endParaRPr sz="1904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object 7" descr="Labklājības ministrijas logo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8491" y="1493647"/>
              <a:ext cx="1362625" cy="1332199"/>
            </a:xfrm>
            <a:prstGeom prst="rect">
              <a:avLst/>
            </a:prstGeom>
          </p:spPr>
        </p:pic>
      </p:grp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08667" y="5232785"/>
            <a:ext cx="1910594" cy="415801"/>
          </a:xfrm>
          <a:prstGeom prst="rect">
            <a:avLst/>
          </a:prstGeom>
        </p:spPr>
      </p:pic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5855" y="6380325"/>
            <a:ext cx="1017352" cy="473422"/>
            <a:chOff x="10042955" y="6032496"/>
            <a:chExt cx="962025" cy="447675"/>
          </a:xfrm>
          <a:solidFill>
            <a:srgbClr val="002060"/>
          </a:solidFill>
        </p:grpSpPr>
        <p:sp>
          <p:nvSpPr>
            <p:cNvPr id="10" name="object 10"/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67010"/>
              <a:endParaRPr sz="1904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67010"/>
              <a:endParaRPr sz="1904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4689594" y="5742519"/>
            <a:ext cx="2531660" cy="859948"/>
          </a:xfrm>
          <a:prstGeom prst="rect">
            <a:avLst/>
          </a:prstGeom>
        </p:spPr>
        <p:txBody>
          <a:bodyPr vert="horz" wrap="square" lIns="0" tIns="13431" rIns="0" bIns="0" rtlCol="0">
            <a:spAutoFit/>
          </a:bodyPr>
          <a:lstStyle/>
          <a:p>
            <a:pPr algn="ctr" defTabSz="967010">
              <a:spcBef>
                <a:spcPts val="300"/>
              </a:spcBef>
              <a:spcAft>
                <a:spcPts val="300"/>
              </a:spcAft>
            </a:pPr>
            <a:r>
              <a:rPr sz="15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Skolas</a:t>
            </a:r>
            <a:r>
              <a:rPr sz="1500" kern="0" spc="-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iela</a:t>
            </a:r>
            <a:r>
              <a:rPr sz="1500" kern="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</a:t>
            </a:r>
            <a:r>
              <a:rPr sz="1500" kern="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Rīga, </a:t>
            </a:r>
            <a:r>
              <a:rPr sz="1500" kern="0" spc="-58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LV-</a:t>
            </a:r>
            <a:r>
              <a:rPr sz="1500" kern="0" spc="-2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1331</a:t>
            </a:r>
            <a:endParaRPr sz="15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7010">
              <a:spcBef>
                <a:spcPts val="300"/>
              </a:spcBef>
              <a:spcAft>
                <a:spcPts val="300"/>
              </a:spcAft>
            </a:pPr>
            <a:r>
              <a:rPr sz="1500" b="1" kern="0" spc="-1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lm@lm.gov.lv</a:t>
            </a:r>
            <a:endParaRPr sz="15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7010">
              <a:spcBef>
                <a:spcPts val="300"/>
              </a:spcBef>
              <a:spcAft>
                <a:spcPts val="300"/>
              </a:spcAft>
            </a:pPr>
            <a:r>
              <a:rPr sz="15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+371</a:t>
            </a:r>
            <a:r>
              <a:rPr sz="1500" kern="0" spc="-2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kern="0" spc="-1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80205100</a:t>
            </a:r>
            <a:endParaRPr sz="15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345971-A90F-45E0-9F60-66CF19D83A90}"/>
              </a:ext>
            </a:extLst>
          </p:cNvPr>
          <p:cNvSpPr txBox="1"/>
          <p:nvPr/>
        </p:nvSpPr>
        <p:spPr>
          <a:xfrm>
            <a:off x="8378684" y="5194207"/>
            <a:ext cx="3641037" cy="1131079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70943" defTabSz="914217"/>
            <a:r>
              <a:rPr lang="lv-LV" sz="2250" b="1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Poļina</a:t>
            </a:r>
            <a:r>
              <a:rPr lang="lv-LV" sz="2250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sz="2250" b="1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Rožkova</a:t>
            </a:r>
            <a:endParaRPr lang="lv-LV" sz="2250" b="1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0943" defTabSz="914217"/>
            <a:r>
              <a:rPr lang="lv-LV" sz="225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Polina.rozkova@lm.gov.lv</a:t>
            </a:r>
            <a:endParaRPr lang="lv-LV" sz="2250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0943" defTabSz="914217"/>
            <a:r>
              <a:rPr lang="lv-LV" sz="225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Tel. 64331837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E3C30-8C73-46E9-A908-A1DE18E06B4B}"/>
              </a:ext>
            </a:extLst>
          </p:cNvPr>
          <p:cNvSpPr txBox="1"/>
          <p:nvPr/>
        </p:nvSpPr>
        <p:spPr>
          <a:xfrm>
            <a:off x="323380" y="5194207"/>
            <a:ext cx="3489936" cy="1131079"/>
          </a:xfrm>
          <a:prstGeom prst="rect">
            <a:avLst/>
          </a:prstGeom>
          <a:solidFill>
            <a:schemeClr val="bg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170943" defTabSz="914217"/>
            <a:r>
              <a:rPr lang="lv-LV" sz="2250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Inese Vilcāne</a:t>
            </a:r>
          </a:p>
          <a:p>
            <a:pPr marL="170943" defTabSz="914217"/>
            <a:r>
              <a:rPr lang="lv-LV" sz="225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Inese.Vilcane@lm.gov.lv</a:t>
            </a:r>
            <a:endParaRPr lang="lv-LV" sz="2250" dirty="0">
              <a:solidFill>
                <a:srgbClr val="00465B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70943" defTabSz="914217"/>
            <a:r>
              <a:rPr lang="lv-LV" sz="225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Tel. 64331836</a:t>
            </a:r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E53324C9-D13B-463C-8FCB-C70FD9F22B3E}"/>
              </a:ext>
            </a:extLst>
          </p:cNvPr>
          <p:cNvSpPr/>
          <p:nvPr/>
        </p:nvSpPr>
        <p:spPr>
          <a:xfrm>
            <a:off x="982010" y="3773008"/>
            <a:ext cx="10221686" cy="888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37425" eaLnBrk="0" fontAlgn="base" hangingPunct="0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GB" altLang="en-US" sz="2100" b="1" kern="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https://www.lm.gov.lv/lv/horizontalais-princips-vienlidziba-ieklausana-nediskriminacija-un-pamattiesibu-ieverosana</a:t>
            </a:r>
            <a:r>
              <a:rPr lang="lv-LV" altLang="en-US" sz="2100" b="1" kern="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altLang="en-US" sz="2100" b="1" kern="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Virsraksts 15">
            <a:extLst>
              <a:ext uri="{FF2B5EF4-FFF2-40B4-BE49-F238E27FC236}">
                <a16:creationId xmlns:a16="http://schemas.microsoft.com/office/drawing/2014/main" id="{B734366C-1895-48CC-B22D-A1A78DB054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9815" y="2600229"/>
            <a:ext cx="10512862" cy="1325563"/>
          </a:xfrm>
        </p:spPr>
        <p:txBody>
          <a:bodyPr/>
          <a:lstStyle/>
          <a:p>
            <a:r>
              <a:rPr lang="lv-LV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Paldies par</a:t>
            </a:r>
            <a:r>
              <a:rPr lang="lv-LV" baseline="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uzmanību!</a:t>
            </a:r>
            <a:endParaRPr lang="lv-LV" dirty="0">
              <a:solidFill>
                <a:srgbClr val="053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232">
            <a:extLst>
              <a:ext uri="{FF2B5EF4-FFF2-40B4-BE49-F238E27FC236}">
                <a16:creationId xmlns:a16="http://schemas.microsoft.com/office/drawing/2014/main" id="{BF40898B-D8AA-4C42-AB87-656600E80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687" y="4105815"/>
            <a:ext cx="5216614" cy="1094328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2D24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989"/>
            <a:endParaRPr lang="en-US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140" descr="rozā teksta fons">
            <a:extLst>
              <a:ext uri="{FF2B5EF4-FFF2-40B4-BE49-F238E27FC236}">
                <a16:creationId xmlns:a16="http://schemas.microsoft.com/office/drawing/2014/main" id="{ED6C0BE3-4C41-0F49-A405-B1E130B80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263" y="278329"/>
            <a:ext cx="5205427" cy="1093516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F64C4C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913989"/>
            <a:endParaRPr lang="en-US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188">
            <a:extLst>
              <a:ext uri="{FF2B5EF4-FFF2-40B4-BE49-F238E27FC236}">
                <a16:creationId xmlns:a16="http://schemas.microsoft.com/office/drawing/2014/main" id="{651E79C4-631F-3A46-9099-CD1DA804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95" y="1580702"/>
            <a:ext cx="5216614" cy="1093516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3A90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3989"/>
            <a:endParaRPr lang="en-US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 232">
            <a:extLst>
              <a:ext uri="{FF2B5EF4-FFF2-40B4-BE49-F238E27FC236}">
                <a16:creationId xmlns:a16="http://schemas.microsoft.com/office/drawing/2014/main" id="{DF5D69CA-1C92-C84E-B1E2-CEA8B31D6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2518" y="2890017"/>
            <a:ext cx="5242595" cy="983666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913989"/>
            <a:endParaRPr lang="en-US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232">
            <a:extLst>
              <a:ext uri="{FF2B5EF4-FFF2-40B4-BE49-F238E27FC236}">
                <a16:creationId xmlns:a16="http://schemas.microsoft.com/office/drawing/2014/main" id="{6B4E2B5D-B877-4CBA-91ED-1E3B73AA0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994" y="5399444"/>
            <a:ext cx="5216614" cy="1091263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0077EE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913989"/>
            <a:endParaRPr lang="en-US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ttēls 2" descr="planētas zīmējums ar cilvēkiem, tai skaita ar dažāda veida traucējumiem">
            <a:extLst>
              <a:ext uri="{FF2B5EF4-FFF2-40B4-BE49-F238E27FC236}">
                <a16:creationId xmlns:a16="http://schemas.microsoft.com/office/drawing/2014/main" id="{27EBB7F8-A3BA-4E9D-AD14-1DC43CB4EB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609" y="2498762"/>
            <a:ext cx="4488564" cy="2562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81E077-0712-4F43-8DAE-2F0816A0B87B}"/>
              </a:ext>
            </a:extLst>
          </p:cNvPr>
          <p:cNvSpPr txBox="1"/>
          <p:nvPr/>
        </p:nvSpPr>
        <p:spPr>
          <a:xfrm>
            <a:off x="1562123" y="5415570"/>
            <a:ext cx="4427860" cy="10590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81032" defTabSz="914172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lv-LV" altLang="lv-LV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Visi cilvēki, tai skaitā vecāki ar maziem bērniem, vecāka gadagājuma cilvēki 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Attēls 19" descr="Seniora un mātes ar bērnu ratiem simbols">
            <a:extLst>
              <a:ext uri="{FF2B5EF4-FFF2-40B4-BE49-F238E27FC236}">
                <a16:creationId xmlns:a16="http://schemas.microsoft.com/office/drawing/2014/main" id="{560A7EDB-6625-4AD3-9719-759DCEBFAB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86" y="5399444"/>
            <a:ext cx="1161389" cy="109432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6F176AA-AC4E-4989-A324-7077BA677524}"/>
              </a:ext>
            </a:extLst>
          </p:cNvPr>
          <p:cNvSpPr txBox="1"/>
          <p:nvPr/>
        </p:nvSpPr>
        <p:spPr>
          <a:xfrm>
            <a:off x="1517432" y="4280101"/>
            <a:ext cx="3987567" cy="7266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81032" defTabSz="914172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lv-LV" altLang="lv-LV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uztveres un garīgās veselības traucējumiem</a:t>
            </a:r>
            <a:endParaRPr lang="en-US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Attēls 77" descr="uzvedības, uztveres un garīgās veselības traucējumu apzīmējums">
            <a:extLst>
              <a:ext uri="{FF2B5EF4-FFF2-40B4-BE49-F238E27FC236}">
                <a16:creationId xmlns:a16="http://schemas.microsoft.com/office/drawing/2014/main" id="{70EE859A-C69E-4084-A982-EAB2EDC707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70" t="10950" r="51503" b="12259"/>
          <a:stretch/>
        </p:blipFill>
        <p:spPr>
          <a:xfrm>
            <a:off x="310526" y="4094951"/>
            <a:ext cx="1129355" cy="1094328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C23E0B-D1BB-7241-BB4D-C4CB347B6A4A}"/>
              </a:ext>
            </a:extLst>
          </p:cNvPr>
          <p:cNvSpPr txBox="1"/>
          <p:nvPr/>
        </p:nvSpPr>
        <p:spPr>
          <a:xfrm>
            <a:off x="1546995" y="2999237"/>
            <a:ext cx="4798481" cy="7266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3989">
              <a:lnSpc>
                <a:spcPct val="120000"/>
              </a:lnSpc>
            </a:pPr>
            <a:r>
              <a:rPr lang="lv-LV" b="1" spc="-1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dažāda veida redzes traucējumiem</a:t>
            </a:r>
            <a:endParaRPr lang="en-US" b="1" spc="-1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Attēls 78" descr="redzes traucējumu apzīmējums">
            <a:extLst>
              <a:ext uri="{FF2B5EF4-FFF2-40B4-BE49-F238E27FC236}">
                <a16:creationId xmlns:a16="http://schemas.microsoft.com/office/drawing/2014/main" id="{ED55D2DF-C98E-401F-9D35-2FE391EC63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4" t="12660" r="74298" b="13064"/>
          <a:stretch/>
        </p:blipFill>
        <p:spPr>
          <a:xfrm>
            <a:off x="308013" y="2883075"/>
            <a:ext cx="1131868" cy="1005140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bg1"/>
            </a:outerShdw>
            <a:softEdge rad="127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024416-351D-0E41-B45C-902C6A363A8C}"/>
              </a:ext>
            </a:extLst>
          </p:cNvPr>
          <p:cNvSpPr txBox="1"/>
          <p:nvPr/>
        </p:nvSpPr>
        <p:spPr>
          <a:xfrm>
            <a:off x="1539777" y="1694372"/>
            <a:ext cx="4032258" cy="7266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3989">
              <a:lnSpc>
                <a:spcPct val="120000"/>
              </a:lnSpc>
            </a:pPr>
            <a:r>
              <a:rPr lang="lv-LV" b="1" spc="-1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dzirdes traucējumiem, kas lieto dzirdes aparātus</a:t>
            </a:r>
          </a:p>
        </p:txBody>
      </p:sp>
      <p:pic>
        <p:nvPicPr>
          <p:cNvPr id="76" name="Attēls 75" descr="dzirdes traucējumu  apzīmējums">
            <a:extLst>
              <a:ext uri="{FF2B5EF4-FFF2-40B4-BE49-F238E27FC236}">
                <a16:creationId xmlns:a16="http://schemas.microsoft.com/office/drawing/2014/main" id="{80B83986-5AFE-4CC2-9C97-CEB87740FC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77" t="12123" r="3765" b="13922"/>
          <a:stretch/>
        </p:blipFill>
        <p:spPr>
          <a:xfrm>
            <a:off x="329652" y="1580702"/>
            <a:ext cx="1110229" cy="1095636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EF50A1-0F94-9D4E-BE69-075473E5148C}"/>
              </a:ext>
            </a:extLst>
          </p:cNvPr>
          <p:cNvSpPr txBox="1"/>
          <p:nvPr/>
        </p:nvSpPr>
        <p:spPr>
          <a:xfrm>
            <a:off x="1546994" y="367293"/>
            <a:ext cx="4338345" cy="7266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3989">
              <a:lnSpc>
                <a:spcPct val="120000"/>
              </a:lnSpc>
            </a:pPr>
            <a:r>
              <a:rPr lang="lv-LV" b="1" spc="-1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kustību traucējumiem, kas lieto ratiņkrēslu, kruķus, staiguļus u.c.</a:t>
            </a:r>
          </a:p>
        </p:txBody>
      </p:sp>
      <p:pic>
        <p:nvPicPr>
          <p:cNvPr id="77" name="Attēls 76" descr="cilvēka ratiņkrēslā logo">
            <a:extLst>
              <a:ext uri="{FF2B5EF4-FFF2-40B4-BE49-F238E27FC236}">
                <a16:creationId xmlns:a16="http://schemas.microsoft.com/office/drawing/2014/main" id="{9A5A6F5A-8BC7-4AAA-9831-04076A8704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36" t="12188" r="27603" b="13858"/>
          <a:stretch/>
        </p:blipFill>
        <p:spPr>
          <a:xfrm>
            <a:off x="300158" y="278330"/>
            <a:ext cx="1139723" cy="1093516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E84AD67E-C124-4742-8CD2-BA073B23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19966" y="559099"/>
            <a:ext cx="5205427" cy="1325218"/>
          </a:xfrm>
        </p:spPr>
        <p:txBody>
          <a:bodyPr>
            <a:noAutofit/>
          </a:bodyPr>
          <a:lstStyle/>
          <a:p>
            <a:pPr algn="r"/>
            <a:r>
              <a:rPr lang="lv-LV" sz="38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PIEKĻŪSTAMAS VIDES LIETOTĀJI</a:t>
            </a:r>
            <a:endParaRPr lang="lv-LV" sz="3800" dirty="0">
              <a:solidFill>
                <a:srgbClr val="0046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72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 197">
            <a:extLst>
              <a:ext uri="{FF2B5EF4-FFF2-40B4-BE49-F238E27FC236}">
                <a16:creationId xmlns:a16="http://schemas.microsoft.com/office/drawing/2014/main" id="{6BAF84EC-28F9-3D00-6BCA-B98F64392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28262" y="1690393"/>
            <a:ext cx="135467" cy="4754474"/>
            <a:chOff x="12053359" y="3169957"/>
            <a:chExt cx="270933" cy="950894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289AE-9AFD-853A-BFE0-C5594B8DD8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88824" y="3283002"/>
              <a:ext cx="2" cy="9238647"/>
            </a:xfrm>
            <a:prstGeom prst="line">
              <a:avLst/>
            </a:prstGeom>
            <a:solidFill>
              <a:schemeClr val="accent6"/>
            </a:solidFill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98FBA2-3A0E-069C-13BB-D180016AB15E}"/>
                </a:ext>
              </a:extLst>
            </p:cNvPr>
            <p:cNvSpPr/>
            <p:nvPr/>
          </p:nvSpPr>
          <p:spPr>
            <a:xfrm rot="5400000">
              <a:off x="12053359" y="3169957"/>
              <a:ext cx="270933" cy="2709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45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554948E-2380-DD1B-F38E-29B0EA040E72}"/>
                </a:ext>
              </a:extLst>
            </p:cNvPr>
            <p:cNvSpPr/>
            <p:nvPr/>
          </p:nvSpPr>
          <p:spPr>
            <a:xfrm rot="5400000">
              <a:off x="12053359" y="12407971"/>
              <a:ext cx="270933" cy="2709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dirty="0">
                <a:solidFill>
                  <a:srgbClr val="0045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Freeform: Shape 351">
            <a:extLst>
              <a:ext uri="{FF2B5EF4-FFF2-40B4-BE49-F238E27FC236}">
                <a16:creationId xmlns:a16="http://schemas.microsoft.com/office/drawing/2014/main" id="{A5CB81E7-815D-D656-8B6A-92F1F7251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40174" y="3506846"/>
            <a:ext cx="911652" cy="9107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99" h="1997">
                <a:moveTo>
                  <a:pt x="893" y="1954"/>
                </a:moveTo>
                <a:lnTo>
                  <a:pt x="44" y="1104"/>
                </a:lnTo>
                <a:cubicBezTo>
                  <a:pt x="-15" y="1046"/>
                  <a:pt x="-15" y="951"/>
                  <a:pt x="44" y="892"/>
                </a:cubicBezTo>
                <a:lnTo>
                  <a:pt x="893" y="43"/>
                </a:lnTo>
                <a:cubicBezTo>
                  <a:pt x="951" y="-14"/>
                  <a:pt x="1047" y="-14"/>
                  <a:pt x="1105" y="43"/>
                </a:cubicBezTo>
                <a:lnTo>
                  <a:pt x="1954" y="892"/>
                </a:lnTo>
                <a:cubicBezTo>
                  <a:pt x="2013" y="951"/>
                  <a:pt x="2013" y="1046"/>
                  <a:pt x="1954" y="1104"/>
                </a:cubicBezTo>
                <a:lnTo>
                  <a:pt x="1105" y="1954"/>
                </a:lnTo>
                <a:cubicBezTo>
                  <a:pt x="1047" y="2012"/>
                  <a:pt x="951" y="2012"/>
                  <a:pt x="893" y="1954"/>
                </a:cubicBezTo>
                <a:close/>
              </a:path>
            </a:pathLst>
          </a:custGeom>
          <a:solidFill>
            <a:srgbClr val="05346A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defTabSz="914217" hangingPunct="0"/>
            <a:endParaRPr lang="en-US" sz="900" dirty="0">
              <a:solidFill>
                <a:srgbClr val="FFFEFF"/>
              </a:solidFill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sp>
        <p:nvSpPr>
          <p:cNvPr id="21" name="Google Shape;551;p48">
            <a:extLst>
              <a:ext uri="{FF2B5EF4-FFF2-40B4-BE49-F238E27FC236}">
                <a16:creationId xmlns:a16="http://schemas.microsoft.com/office/drawing/2014/main" id="{4B0817BA-0627-46D2-933D-EF0E5931EFB8}"/>
              </a:ext>
            </a:extLst>
          </p:cNvPr>
          <p:cNvSpPr txBox="1">
            <a:spLocks/>
          </p:cNvSpPr>
          <p:nvPr/>
        </p:nvSpPr>
        <p:spPr>
          <a:xfrm>
            <a:off x="6619559" y="2291999"/>
            <a:ext cx="5340209" cy="4452487"/>
          </a:xfrm>
          <a:prstGeom prst="rect">
            <a:avLst/>
          </a:prstGeom>
        </p:spPr>
        <p:txBody>
          <a:bodyPr spcFirstLastPara="1" wrap="square" lIns="45713" tIns="45713" rIns="45713" bIns="45713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11150" defTabSz="469107" eaLnBrk="0" fontAlgn="base" hangingPunct="0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747993">
                  <a:lumMod val="50000"/>
                </a:srgbClr>
              </a:buClr>
            </a:pPr>
            <a:r>
              <a:rPr lang="lv-LV" sz="3000" spc="-15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kontrasta risinājumi/ marķējumi</a:t>
            </a:r>
          </a:p>
          <a:p>
            <a:pPr marL="355600" indent="-311150" defTabSz="469107" eaLnBrk="0" fontAlgn="base" hangingPunct="0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747993">
                  <a:lumMod val="50000"/>
                </a:srgbClr>
              </a:buClr>
            </a:pPr>
            <a:r>
              <a:rPr lang="lv-LV" sz="3000" spc="-15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Taktilie</a:t>
            </a:r>
            <a:r>
              <a:rPr lang="lv-LV" sz="3000" spc="-15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</a:t>
            </a:r>
            <a:r>
              <a:rPr lang="lv-LV" sz="3000" spc="-15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Braila</a:t>
            </a:r>
            <a:r>
              <a:rPr lang="lv-LV" sz="3000" spc="-15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rakst</a:t>
            </a:r>
            <a:r>
              <a:rPr lang="en-US" sz="3000" spc="-15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lv-LV" sz="3000" spc="-15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uzraksti</a:t>
            </a:r>
          </a:p>
          <a:p>
            <a:pPr marL="355600" indent="-311150" defTabSz="469107" eaLnBrk="0" fontAlgn="base" hangingPunct="0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747993">
                  <a:lumMod val="50000"/>
                </a:srgbClr>
              </a:buClr>
            </a:pPr>
            <a:r>
              <a:rPr lang="lv-LV" sz="3000" spc="-15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virziena un informācijas norādes un piktogrammas</a:t>
            </a:r>
          </a:p>
          <a:p>
            <a:pPr marL="355600" indent="-311150" defTabSz="469107" eaLnBrk="0" fontAlgn="base" hangingPunct="0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>
                <a:srgbClr val="747993">
                  <a:lumMod val="50000"/>
                </a:srgbClr>
              </a:buClr>
            </a:pPr>
            <a:r>
              <a:rPr lang="lv-LV" sz="3000" spc="-15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indukcijas un akustiskās cilpas</a:t>
            </a:r>
            <a:endParaRPr lang="en-US" sz="3000" spc="-15" dirty="0">
              <a:solidFill>
                <a:srgbClr val="05346A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8" name="Google Shape;546;p48">
            <a:extLst>
              <a:ext uri="{FF2B5EF4-FFF2-40B4-BE49-F238E27FC236}">
                <a16:creationId xmlns:a16="http://schemas.microsoft.com/office/drawing/2014/main" id="{1602A186-BAAE-48DE-9247-F8606AABDB2F}"/>
              </a:ext>
            </a:extLst>
          </p:cNvPr>
          <p:cNvSpPr txBox="1">
            <a:spLocks/>
          </p:cNvSpPr>
          <p:nvPr/>
        </p:nvSpPr>
        <p:spPr>
          <a:xfrm>
            <a:off x="7712492" y="1614555"/>
            <a:ext cx="3414555" cy="473192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algn="l" defTabSz="914217">
              <a:spcBef>
                <a:spcPts val="0"/>
              </a:spcBef>
            </a:pPr>
            <a:r>
              <a:rPr lang="lv-LV" sz="2750" spc="-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INFORMATĪVĀ VIDE</a:t>
            </a:r>
            <a:endParaRPr lang="en-US" sz="2750" spc="-5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385C37-9624-137F-A8C0-D897114B9707}"/>
              </a:ext>
            </a:extLst>
          </p:cNvPr>
          <p:cNvSpPr txBox="1"/>
          <p:nvPr/>
        </p:nvSpPr>
        <p:spPr>
          <a:xfrm>
            <a:off x="406406" y="2456001"/>
            <a:ext cx="5290443" cy="2834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marL="268288" indent="-268288" defTabSz="914217">
              <a:spcBef>
                <a:spcPts val="600"/>
              </a:spcBef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piekļuve bez šķēršļiem</a:t>
            </a:r>
          </a:p>
          <a:p>
            <a:pPr marL="268288" indent="-268288" defTabSz="914217">
              <a:spcBef>
                <a:spcPts val="600"/>
              </a:spcBef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piekļūstamas  telpas</a:t>
            </a:r>
          </a:p>
          <a:p>
            <a:pPr marL="268288" indent="-268288" defTabSz="914217">
              <a:spcBef>
                <a:spcPts val="600"/>
              </a:spcBef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pārvietošanās starp stāviem</a:t>
            </a:r>
          </a:p>
          <a:p>
            <a:pPr marL="268288" indent="-268288" defTabSz="914217">
              <a:spcBef>
                <a:spcPts val="600"/>
              </a:spcBef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drošība un evakuācija</a:t>
            </a:r>
          </a:p>
        </p:txBody>
      </p:sp>
      <p:sp>
        <p:nvSpPr>
          <p:cNvPr id="20" name="Google Shape;546;p48">
            <a:extLst>
              <a:ext uri="{FF2B5EF4-FFF2-40B4-BE49-F238E27FC236}">
                <a16:creationId xmlns:a16="http://schemas.microsoft.com/office/drawing/2014/main" id="{6770616C-9BB0-4B3A-9830-3FAF54F3C27A}"/>
              </a:ext>
            </a:extLst>
          </p:cNvPr>
          <p:cNvSpPr txBox="1">
            <a:spLocks/>
          </p:cNvSpPr>
          <p:nvPr/>
        </p:nvSpPr>
        <p:spPr>
          <a:xfrm>
            <a:off x="1411243" y="1637612"/>
            <a:ext cx="2584081" cy="473192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algn="l" defTabSz="914217">
              <a:spcBef>
                <a:spcPts val="0"/>
              </a:spcBef>
            </a:pPr>
            <a:r>
              <a:rPr lang="lv-LV" sz="2750" spc="-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FIZISKĀ VIDE</a:t>
            </a:r>
            <a:endParaRPr lang="en-US" sz="2750" spc="-5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B5D2645B-77C7-4889-9071-9CDCB5641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6009" y="1128808"/>
            <a:ext cx="11370586" cy="4571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2756C22-0D86-4FA2-A171-C3F831DB4C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3284" y="-33148"/>
            <a:ext cx="7471230" cy="1325563"/>
          </a:xfrm>
        </p:spPr>
        <p:txBody>
          <a:bodyPr/>
          <a:lstStyle/>
          <a:p>
            <a:r>
              <a:rPr lang="lv-LV" sz="3750" b="1" i="0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KĀDA IR PIEKĻŪSTAMA VIDE?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67578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BCE1F0">
                <a:alpha val="21000"/>
              </a:srgbClr>
            </a:gs>
            <a:gs pos="81000">
              <a:schemeClr val="bg1"/>
            </a:gs>
            <a:gs pos="3201">
              <a:srgbClr val="AEDAEC"/>
            </a:gs>
            <a:gs pos="0">
              <a:srgbClr val="A7D8EB">
                <a:alpha val="34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isnstūris: ar noapaļotiem stūriem 2">
            <a:extLst>
              <a:ext uri="{FF2B5EF4-FFF2-40B4-BE49-F238E27FC236}">
                <a16:creationId xmlns:a16="http://schemas.microsoft.com/office/drawing/2014/main" id="{4C02C123-6B3A-4216-A0A2-6C4657B06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5530" y="3443598"/>
            <a:ext cx="2831157" cy="149243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3492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aisnstūris: ar noapaļotiem stūriem 3">
            <a:extLst>
              <a:ext uri="{FF2B5EF4-FFF2-40B4-BE49-F238E27FC236}">
                <a16:creationId xmlns:a16="http://schemas.microsoft.com/office/drawing/2014/main" id="{73B8632E-658D-4FB8-94BA-1C8BA8C68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5532" y="1665230"/>
            <a:ext cx="2831157" cy="1492435"/>
          </a:xfrm>
          <a:prstGeom prst="roundRect">
            <a:avLst/>
          </a:prstGeom>
          <a:solidFill>
            <a:srgbClr val="6EC4D8"/>
          </a:solidFill>
          <a:ln w="3492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Taisnstūris: ar noapaļotiem stūriem 4">
            <a:extLst>
              <a:ext uri="{FF2B5EF4-FFF2-40B4-BE49-F238E27FC236}">
                <a16:creationId xmlns:a16="http://schemas.microsoft.com/office/drawing/2014/main" id="{0D3A1A9B-8918-4898-B144-C87A2221E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5530" y="5200433"/>
            <a:ext cx="2831157" cy="1492435"/>
          </a:xfrm>
          <a:prstGeom prst="roundRect">
            <a:avLst/>
          </a:prstGeom>
          <a:solidFill>
            <a:srgbClr val="18526A"/>
          </a:solidFill>
          <a:ln w="34925"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cxnSp>
        <p:nvCxnSpPr>
          <p:cNvPr id="6" name="Straight Connector 56">
            <a:extLst>
              <a:ext uri="{FF2B5EF4-FFF2-40B4-BE49-F238E27FC236}">
                <a16:creationId xmlns:a16="http://schemas.microsoft.com/office/drawing/2014/main" id="{428AD5A3-5B14-4CB3-BE71-B74C11749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021249" y="5278634"/>
            <a:ext cx="67849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7">
            <a:extLst>
              <a:ext uri="{FF2B5EF4-FFF2-40B4-BE49-F238E27FC236}">
                <a16:creationId xmlns:a16="http://schemas.microsoft.com/office/drawing/2014/main" id="{5EE862F7-AC79-4986-9D71-E8A50B36A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010134" y="3205111"/>
            <a:ext cx="666176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B0EA7DA1-10E4-44FD-B518-B0604CC3C910}"/>
              </a:ext>
            </a:extLst>
          </p:cNvPr>
          <p:cNvSpPr txBox="1">
            <a:spLocks/>
          </p:cNvSpPr>
          <p:nvPr/>
        </p:nvSpPr>
        <p:spPr>
          <a:xfrm>
            <a:off x="4769528" y="5423431"/>
            <a:ext cx="7411594" cy="1046440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lnSpc>
                <a:spcPct val="100000"/>
              </a:lnSpc>
              <a:spcBef>
                <a:spcPts val="600"/>
              </a:spcBef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lv-LV" altLang="lv-LV" sz="3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vieglā valoda</a:t>
            </a: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600"/>
              </a:spcBef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lv-LV" altLang="lv-LV" sz="3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piktogrammas, norādes un apzīmējumi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D2836-35F6-40F6-9771-4DDB2A0FF74D}"/>
              </a:ext>
            </a:extLst>
          </p:cNvPr>
          <p:cNvSpPr txBox="1"/>
          <p:nvPr/>
        </p:nvSpPr>
        <p:spPr>
          <a:xfrm>
            <a:off x="1567740" y="5460011"/>
            <a:ext cx="2668947" cy="97328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58">
              <a:lnSpc>
                <a:spcPct val="120000"/>
              </a:lnSpc>
            </a:pPr>
            <a:r>
              <a:rPr lang="lv-LV" sz="25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UZTVERES</a:t>
            </a:r>
          </a:p>
          <a:p>
            <a:pPr algn="ctr" defTabSz="914258">
              <a:lnSpc>
                <a:spcPct val="120000"/>
              </a:lnSpc>
            </a:pPr>
            <a:r>
              <a:rPr lang="lv-LV" sz="25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TRAUCĒJUMI</a:t>
            </a:r>
            <a:endParaRPr lang="en-US" sz="2500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ttēls 9" descr="uztveres traucējumu simbols">
            <a:extLst>
              <a:ext uri="{FF2B5EF4-FFF2-40B4-BE49-F238E27FC236}">
                <a16:creationId xmlns:a16="http://schemas.microsoft.com/office/drawing/2014/main" id="{698B1AF0-945C-4FAD-B3E0-550126DF4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6071" y1="17369" x2="36071" y2="17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39" r="15638"/>
          <a:stretch/>
        </p:blipFill>
        <p:spPr>
          <a:xfrm>
            <a:off x="243577" y="5418399"/>
            <a:ext cx="999744" cy="97452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D4C27C1-BA43-4B6F-8826-FF349B58FE6B}"/>
              </a:ext>
            </a:extLst>
          </p:cNvPr>
          <p:cNvSpPr txBox="1">
            <a:spLocks/>
          </p:cNvSpPr>
          <p:nvPr/>
        </p:nvSpPr>
        <p:spPr>
          <a:xfrm>
            <a:off x="4805517" y="3170581"/>
            <a:ext cx="6661760" cy="212365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l">
              <a:lnSpc>
                <a:spcPct val="100000"/>
              </a:lnSpc>
              <a:spcBef>
                <a:spcPts val="600"/>
              </a:spcBef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lv-LV" altLang="lv-LV" sz="3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palielināta druka</a:t>
            </a: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>
              <a:lnSpc>
                <a:spcPct val="100000"/>
              </a:lnSpc>
              <a:spcBef>
                <a:spcPts val="600"/>
              </a:spcBef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lv-LV" altLang="lv-LV" sz="3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ierunāts teksts</a:t>
            </a:r>
          </a:p>
          <a:p>
            <a:pPr marL="457200" lvl="0" indent="-457200" algn="l">
              <a:lnSpc>
                <a:spcPct val="100000"/>
              </a:lnSpc>
              <a:spcBef>
                <a:spcPts val="600"/>
              </a:spcBef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lv-LV" altLang="lv-LV" sz="3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runas sintēze</a:t>
            </a:r>
          </a:p>
          <a:p>
            <a:pPr marL="457200" lvl="0" indent="-457200" algn="l">
              <a:lnSpc>
                <a:spcPct val="100000"/>
              </a:lnSpc>
              <a:spcBef>
                <a:spcPts val="600"/>
              </a:spcBef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</a:pPr>
            <a:r>
              <a:rPr lang="lv-LV" altLang="lv-LV" sz="3000" dirty="0" err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Braila</a:t>
            </a:r>
            <a:r>
              <a:rPr lang="lv-LV" altLang="lv-LV" sz="3000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raksts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26BFD-5A65-462C-A427-02225DD0CD66}"/>
              </a:ext>
            </a:extLst>
          </p:cNvPr>
          <p:cNvSpPr txBox="1"/>
          <p:nvPr/>
        </p:nvSpPr>
        <p:spPr>
          <a:xfrm>
            <a:off x="1567740" y="3637018"/>
            <a:ext cx="2668947" cy="97328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58">
              <a:lnSpc>
                <a:spcPct val="120000"/>
              </a:lnSpc>
            </a:pPr>
            <a:r>
              <a:rPr lang="lv-LV" sz="25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REDZES</a:t>
            </a:r>
          </a:p>
          <a:p>
            <a:pPr algn="ctr" defTabSz="914258">
              <a:lnSpc>
                <a:spcPct val="120000"/>
              </a:lnSpc>
            </a:pPr>
            <a:r>
              <a:rPr lang="lv-LV" sz="25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TRAUCĒJUMI</a:t>
            </a:r>
            <a:endParaRPr lang="en-US" sz="2500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ttēls 12" descr="redzes traucējumu simbols">
            <a:extLst>
              <a:ext uri="{FF2B5EF4-FFF2-40B4-BE49-F238E27FC236}">
                <a16:creationId xmlns:a16="http://schemas.microsoft.com/office/drawing/2014/main" id="{A40CBDC2-54C8-426A-A8B5-E18B32D3C7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0" b="89873" l="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577" y="3575018"/>
            <a:ext cx="999744" cy="1097280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BFCB55BC-1294-4414-AD61-5D43644E5483}"/>
              </a:ext>
            </a:extLst>
          </p:cNvPr>
          <p:cNvSpPr/>
          <p:nvPr/>
        </p:nvSpPr>
        <p:spPr>
          <a:xfrm>
            <a:off x="4805517" y="1524457"/>
            <a:ext cx="68663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Clr>
                <a:schemeClr val="tx2">
                  <a:lumMod val="90000"/>
                  <a:lumOff val="10000"/>
                </a:schemeClr>
              </a:buClr>
              <a:buSzTx/>
              <a:buFont typeface="Arial" panose="020B0604020202020204" pitchFamily="34" charset="0"/>
              <a:buChar char="•"/>
            </a:pPr>
            <a:r>
              <a:rPr lang="lv-LV" altLang="lv-LV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zīmju valoda </a:t>
            </a:r>
            <a:endParaRPr lang="lv-LV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600"/>
              </a:spcBef>
              <a:buClr>
                <a:schemeClr val="tx2">
                  <a:lumMod val="90000"/>
                  <a:lumOff val="10000"/>
                </a:schemeClr>
              </a:buClr>
              <a:buSzTx/>
              <a:buFont typeface="Arial" panose="020B0604020202020204" pitchFamily="34" charset="0"/>
              <a:buChar char="•"/>
            </a:pPr>
            <a:r>
              <a:rPr lang="lv-LV" altLang="lv-LV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indukcijas cilpas </a:t>
            </a:r>
          </a:p>
          <a:p>
            <a:pPr marL="457200" lvl="0" indent="-457200">
              <a:spcBef>
                <a:spcPts val="600"/>
              </a:spcBef>
              <a:buClr>
                <a:schemeClr val="tx2">
                  <a:lumMod val="90000"/>
                  <a:lumOff val="10000"/>
                </a:schemeClr>
              </a:buClr>
              <a:buSzTx/>
              <a:buFont typeface="Arial" panose="020B0604020202020204" pitchFamily="34" charset="0"/>
              <a:buChar char="•"/>
            </a:pPr>
            <a:r>
              <a:rPr lang="lv-LV" altLang="lv-LV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subtitri un reāllaika transkripcija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46FD1F-04AB-4CBF-ADDD-356386B7401A}"/>
              </a:ext>
            </a:extLst>
          </p:cNvPr>
          <p:cNvSpPr txBox="1"/>
          <p:nvPr/>
        </p:nvSpPr>
        <p:spPr>
          <a:xfrm>
            <a:off x="1567740" y="1786142"/>
            <a:ext cx="2668947" cy="97328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58">
              <a:lnSpc>
                <a:spcPct val="120000"/>
              </a:lnSpc>
            </a:pPr>
            <a:r>
              <a:rPr lang="lv-LV" sz="25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DZIRDES</a:t>
            </a:r>
          </a:p>
          <a:p>
            <a:pPr algn="ctr" defTabSz="914258">
              <a:lnSpc>
                <a:spcPct val="120000"/>
              </a:lnSpc>
            </a:pPr>
            <a:r>
              <a:rPr lang="lv-LV" sz="25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TRAUCĒJUMI</a:t>
            </a:r>
            <a:endParaRPr lang="en-US" sz="2500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ttēls 15" descr="dzirdes traucējumu simbols">
            <a:extLst>
              <a:ext uri="{FF2B5EF4-FFF2-40B4-BE49-F238E27FC236}">
                <a16:creationId xmlns:a16="http://schemas.microsoft.com/office/drawing/2014/main" id="{FC940641-6DBA-43E2-B7D2-0B5D6C0B1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4167" l="3659" r="96341">
                        <a14:foregroundMark x1="57622" y1="27778" x2="57622" y2="27778"/>
                        <a14:foregroundMark x1="93902" y1="10556" x2="93902" y2="10556"/>
                        <a14:foregroundMark x1="15244" y1="78056" x2="15244" y2="78056"/>
                        <a14:foregroundMark x1="8537" y1="90556" x2="8537" y2="90556"/>
                        <a14:foregroundMark x1="4878" y1="94722" x2="4878" y2="94722"/>
                        <a14:foregroundMark x1="3963" y1="81944" x2="3963" y2="81944"/>
                        <a14:foregroundMark x1="93902" y1="5833" x2="93902" y2="5833"/>
                        <a14:foregroundMark x1="93902" y1="4167" x2="93902" y2="4167"/>
                        <a14:foregroundMark x1="96341" y1="2500" x2="96341" y2="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577" y="1982400"/>
            <a:ext cx="999744" cy="1035048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634F16FD-776C-4D0C-A011-046875F87B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8661" y="413326"/>
            <a:ext cx="9874678" cy="492443"/>
          </a:xfrm>
        </p:spPr>
        <p:txBody>
          <a:bodyPr/>
          <a:lstStyle/>
          <a:p>
            <a:r>
              <a:rPr lang="lv-LV" sz="4300" b="1" i="0" kern="1200" dirty="0">
                <a:solidFill>
                  <a:srgbClr val="0C3073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 INFORMATĪVĀ VIDE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807944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ttēla vietturis 12" descr="pareizi noformēta piekļūstama stāvvieta ar horizontālo un vertikālo zīmi">
            <a:extLst>
              <a:ext uri="{FF2B5EF4-FFF2-40B4-BE49-F238E27FC236}">
                <a16:creationId xmlns:a16="http://schemas.microsoft.com/office/drawing/2014/main" id="{7E8D7C84-655F-443E-8AD6-2A7CD46E68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20209" cy="2981739"/>
          </a:xfrm>
        </p:spPr>
      </p:pic>
      <p:pic>
        <p:nvPicPr>
          <p:cNvPr id="15" name="Attēla vietturis 14" descr="pareizi noformēta piekļūstama stāvvieta ar horizontālo un vertikālo zīmi 1 m augstumā">
            <a:extLst>
              <a:ext uri="{FF2B5EF4-FFF2-40B4-BE49-F238E27FC236}">
                <a16:creationId xmlns:a16="http://schemas.microsoft.com/office/drawing/2014/main" id="{CB0BB5EF-A695-4CDF-8F0F-519ADE6678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54018"/>
            <a:ext cx="4757530" cy="3783497"/>
          </a:xfr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26F085-C986-45A4-8AE0-4786DBA5F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681" y="2089039"/>
            <a:ext cx="6931036" cy="4354758"/>
          </a:xfrm>
        </p:spPr>
        <p:txBody>
          <a:bodyPr>
            <a:noAutofit/>
          </a:bodyPr>
          <a:lstStyle/>
          <a:p>
            <a:pPr marL="268288" indent="-2682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3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izmērs 3,5 x 5m</a:t>
            </a:r>
          </a:p>
          <a:p>
            <a:pPr marL="268288" indent="-268288">
              <a:lnSpc>
                <a:spcPct val="100000"/>
              </a:lnSpc>
              <a:spcBef>
                <a:spcPts val="600"/>
              </a:spcBef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3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horizontāls un vai vertikāls apzīmējums</a:t>
            </a:r>
          </a:p>
          <a:p>
            <a:pPr marL="268288" indent="-2682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3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ciets, līdzens segums</a:t>
            </a:r>
          </a:p>
          <a:p>
            <a:pPr marL="268288" indent="-268288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3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ieteicamais attālums līdz ēkai ≤ 25 m </a:t>
            </a:r>
          </a:p>
          <a:p>
            <a:pPr>
              <a:lnSpc>
                <a:spcPct val="200000"/>
              </a:lnSpc>
              <a:buClr>
                <a:schemeClr val="tx2">
                  <a:lumMod val="25000"/>
                </a:schemeClr>
              </a:buClr>
            </a:pPr>
            <a:endParaRPr lang="lv-LV" sz="300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7300CA-D42C-4149-94A0-A513F8172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935645" y="1950181"/>
            <a:ext cx="41760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750" y="170122"/>
            <a:ext cx="6799614" cy="1918916"/>
          </a:xfrm>
        </p:spPr>
        <p:txBody>
          <a:bodyPr/>
          <a:lstStyle/>
          <a:p>
            <a:r>
              <a:rPr lang="lv-LV" sz="37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</a:t>
            </a:r>
            <a:r>
              <a:rPr lang="lv-LV" sz="3700" b="1" i="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AUTOMAŠĪNU STĀVVIETA </a:t>
            </a:r>
            <a:br>
              <a:rPr lang="lv-LV" sz="4000" b="1" i="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lv-LV" sz="2500" b="1" i="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CILVĒKIEM AR INVALIDITĀTI</a:t>
            </a:r>
          </a:p>
        </p:txBody>
      </p:sp>
    </p:spTree>
    <p:extLst>
      <p:ext uri="{BB962C8B-B14F-4D97-AF65-F5344CB8AC3E}">
        <p14:creationId xmlns:p14="http://schemas.microsoft.com/office/powerpoint/2010/main" val="1503863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BFA823-0D6F-69A4-1E07-932BC4294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23698" y="3641658"/>
            <a:ext cx="4176000" cy="0"/>
          </a:xfrm>
          <a:prstGeom prst="line">
            <a:avLst/>
          </a:prstGeom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Picture 7">
            <a:extLst>
              <a:ext uri="{FF2B5EF4-FFF2-40B4-BE49-F238E27FC236}">
                <a16:creationId xmlns:a16="http://schemas.microsoft.com/office/drawing/2014/main" id="{2B4D071D-C970-4555-85BD-8D8A4D2C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775" y="3237445"/>
            <a:ext cx="844547" cy="84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32CCCB04-042B-4BE0-84F6-C5496B9D6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32" y="136452"/>
            <a:ext cx="1710022" cy="1344077"/>
          </a:xfrm>
          <a:prstGeom prst="rect">
            <a:avLst/>
          </a:prstGeom>
        </p:spPr>
      </p:pic>
      <p:pic>
        <p:nvPicPr>
          <p:cNvPr id="13" name="Attēla vietturis 12" descr="automašīnu stāvvieta cilvēkiem ar invaliditāti uz brūģiem">
            <a:extLst>
              <a:ext uri="{FF2B5EF4-FFF2-40B4-BE49-F238E27FC236}">
                <a16:creationId xmlns:a16="http://schemas.microsoft.com/office/drawing/2014/main" id="{2340259F-AF93-4159-985C-D23090433FB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3118" y="1440044"/>
            <a:ext cx="5269482" cy="4350070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381D789F-AD1A-5A41-98FC-AB4063A87653}"/>
              </a:ext>
            </a:extLst>
          </p:cNvPr>
          <p:cNvSpPr txBox="1">
            <a:spLocks/>
          </p:cNvSpPr>
          <p:nvPr/>
        </p:nvSpPr>
        <p:spPr>
          <a:xfrm>
            <a:off x="824232" y="4146466"/>
            <a:ext cx="5368948" cy="2123644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21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Nelīdzens auto stāvvietas segums </a:t>
            </a:r>
            <a:r>
              <a:rPr lang="en-US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un nav </a:t>
            </a:r>
            <a:r>
              <a:rPr lang="lv-LV" sz="275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vertikāl</a:t>
            </a:r>
            <a:r>
              <a:rPr lang="en-US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ai</a:t>
            </a:r>
            <a:r>
              <a:rPr lang="lv-LV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</a:t>
            </a:r>
            <a:r>
              <a:rPr lang="en-US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275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apzīmējums</a:t>
            </a:r>
            <a:r>
              <a:rPr lang="en-US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, </a:t>
            </a:r>
            <a:r>
              <a:rPr lang="en-US" sz="275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horizontālais</a:t>
            </a:r>
            <a:r>
              <a:rPr lang="en-US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275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apzīmējums</a:t>
            </a:r>
            <a:r>
              <a:rPr lang="en-US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2750" spc="-15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nekontrastē</a:t>
            </a:r>
            <a:r>
              <a:rPr lang="lv-LV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lv-LV" sz="2750" spc="-15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2750" spc="-15" dirty="0">
              <a:solidFill>
                <a:srgbClr val="05346A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9A7B0FBD-8B45-4C44-A171-57749977A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2198" y="1829349"/>
            <a:ext cx="5580982" cy="1325563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v-LV" sz="3250" spc="-15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AUTO STĀVVIETA CILVĒKIEM AR INVALIDITĀTI</a:t>
            </a:r>
            <a:br>
              <a:rPr lang="lv-LV" sz="3750" spc="-15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</a:br>
            <a:r>
              <a:rPr lang="lv-LV" sz="2250" spc="-15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NEPĀRDOMĀTS RISINĀJUMS</a:t>
            </a:r>
            <a:endParaRPr lang="lv-LV" sz="37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āls 2">
            <a:extLst>
              <a:ext uri="{FF2B5EF4-FFF2-40B4-BE49-F238E27FC236}">
                <a16:creationId xmlns:a16="http://schemas.microsoft.com/office/drawing/2014/main" id="{489107EF-0624-4316-B000-578545104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99583" y="3237445"/>
            <a:ext cx="2179982" cy="1155651"/>
          </a:xfrm>
          <a:prstGeom prst="ellipse">
            <a:avLst/>
          </a:prstGeom>
          <a:noFill/>
          <a:ln w="76200">
            <a:solidFill>
              <a:srgbClr val="053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25628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tura vietturis 11" descr="vadulu sistēma līdz durvīm">
            <a:extLst>
              <a:ext uri="{FF2B5EF4-FFF2-40B4-BE49-F238E27FC236}">
                <a16:creationId xmlns:a16="http://schemas.microsoft.com/office/drawing/2014/main" id="{EE747F76-B7FE-467D-B491-2F94F53CAD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7930" y="223513"/>
            <a:ext cx="3360112" cy="297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ttēls 6" descr="bezšķēršļu savienojums starp ietvi un automašīnu stāvvietu">
            <a:extLst>
              <a:ext uri="{FF2B5EF4-FFF2-40B4-BE49-F238E27FC236}">
                <a16:creationId xmlns:a16="http://schemas.microsoft.com/office/drawing/2014/main" id="{067F47D6-066E-4706-905E-809F34C84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7927" y="3405517"/>
            <a:ext cx="3360115" cy="3239353"/>
          </a:xfrm>
          <a:prstGeom prst="rect">
            <a:avLst/>
          </a:prstGeom>
        </p:spPr>
      </p:pic>
      <p:pic>
        <p:nvPicPr>
          <p:cNvPr id="14" name="Attēls 13" descr="vadulas pirms līmeņa maiņas">
            <a:extLst>
              <a:ext uri="{FF2B5EF4-FFF2-40B4-BE49-F238E27FC236}">
                <a16:creationId xmlns:a16="http://schemas.microsoft.com/office/drawing/2014/main" id="{5D33B5F8-9D8B-4838-9616-C715844037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671" y="223513"/>
            <a:ext cx="3183121" cy="2970425"/>
          </a:xfrm>
          <a:prstGeom prst="rect">
            <a:avLst/>
          </a:prstGeom>
        </p:spPr>
      </p:pic>
      <p:pic>
        <p:nvPicPr>
          <p:cNvPr id="16" name="Attēls 15" descr="koka un plakana bruģa savienojuma vieta- vienā līmenī">
            <a:extLst>
              <a:ext uri="{FF2B5EF4-FFF2-40B4-BE49-F238E27FC236}">
                <a16:creationId xmlns:a16="http://schemas.microsoft.com/office/drawing/2014/main" id="{AE9B510F-4BBE-43A7-8E2B-CDAF9144CE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11549" y="3445113"/>
            <a:ext cx="3260025" cy="3186457"/>
          </a:xfrm>
          <a:prstGeom prst="rect">
            <a:avLst/>
          </a:prstGeom>
        </p:spPr>
      </p:pic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26F085-C986-45A4-8AE0-4786DBA5F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07" y="1913081"/>
            <a:ext cx="5369727" cy="2984872"/>
          </a:xfrm>
        </p:spPr>
        <p:txBody>
          <a:bodyPr/>
          <a:lstStyle/>
          <a:p>
            <a:pPr marL="361950" indent="-227013">
              <a:lnSpc>
                <a:spcPct val="120000"/>
              </a:lnSpc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platums ≥ </a:t>
            </a:r>
            <a:r>
              <a:rPr lang="lv-LV" sz="3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1,2 m </a:t>
            </a: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(brīvs no šķēršļiem)</a:t>
            </a:r>
          </a:p>
          <a:p>
            <a:pPr marL="361950" indent="-227013">
              <a:lnSpc>
                <a:spcPct val="120000"/>
              </a:lnSpc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ciets, līdzens un neslīdošs segums</a:t>
            </a:r>
          </a:p>
          <a:p>
            <a:pPr marL="361950" indent="-22701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savienojumi veidoti vienā līmenī (līmeņu maiņa ≤ 2 cm)</a:t>
            </a:r>
          </a:p>
          <a:p>
            <a:pPr marL="361950" indent="-22701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lv-LV" sz="3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vadulu</a:t>
            </a:r>
            <a:r>
              <a:rPr lang="lv-LV" sz="3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sistēmas cilvēkiem ar redzes traucējumiem</a:t>
            </a:r>
          </a:p>
        </p:txBody>
      </p:sp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EE9634A5-7E32-4FC8-ACAF-BE2576FB2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9722" y="1632873"/>
            <a:ext cx="41760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0758551F-5BA4-405B-A6B3-72E417B60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58" y="120416"/>
            <a:ext cx="4888142" cy="1217138"/>
          </a:xfrm>
        </p:spPr>
        <p:txBody>
          <a:bodyPr/>
          <a:lstStyle/>
          <a:p>
            <a:r>
              <a:rPr lang="lv-LV" sz="3500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</a:t>
            </a:r>
            <a:r>
              <a:rPr lang="lv-LV" sz="3500" b="1" cap="all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Ietves</a:t>
            </a:r>
            <a:br>
              <a:rPr lang="lv-LV" sz="3000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lv-LV" sz="25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(LĪDZ ĒKAS GALVENAI IEEJAI)</a:t>
            </a:r>
          </a:p>
        </p:txBody>
      </p:sp>
    </p:spTree>
    <p:extLst>
      <p:ext uri="{BB962C8B-B14F-4D97-AF65-F5344CB8AC3E}">
        <p14:creationId xmlns:p14="http://schemas.microsoft.com/office/powerpoint/2010/main" val="1295768495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Theme">
  <a:themeElements>
    <a:clrScheme name="30 Minimalist Marketing Presentation Template">
      <a:dk1>
        <a:srgbClr val="747993"/>
      </a:dk1>
      <a:lt1>
        <a:srgbClr val="FFFFFF"/>
      </a:lt1>
      <a:dk2>
        <a:srgbClr val="00465B"/>
      </a:dk2>
      <a:lt2>
        <a:srgbClr val="F3EFEC"/>
      </a:lt2>
      <a:accent1>
        <a:srgbClr val="F9E32B"/>
      </a:accent1>
      <a:accent2>
        <a:srgbClr val="A4A5A9"/>
      </a:accent2>
      <a:accent3>
        <a:srgbClr val="C4B1A2"/>
      </a:accent3>
      <a:accent4>
        <a:srgbClr val="474959"/>
      </a:accent4>
      <a:accent5>
        <a:srgbClr val="F9E7BC"/>
      </a:accent5>
      <a:accent6>
        <a:srgbClr val="B2DAE1"/>
      </a:accent6>
      <a:hlink>
        <a:srgbClr val="335FFE"/>
      </a:hlink>
      <a:folHlink>
        <a:srgbClr val="CA64D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Theme">
  <a:themeElements>
    <a:clrScheme name="AI - Brain">
      <a:dk1>
        <a:srgbClr val="747993"/>
      </a:dk1>
      <a:lt1>
        <a:srgbClr val="FFFFFF"/>
      </a:lt1>
      <a:dk2>
        <a:srgbClr val="111340"/>
      </a:dk2>
      <a:lt2>
        <a:srgbClr val="FFFFFF"/>
      </a:lt2>
      <a:accent1>
        <a:srgbClr val="FDC300"/>
      </a:accent1>
      <a:accent2>
        <a:srgbClr val="8BC904"/>
      </a:accent2>
      <a:accent3>
        <a:srgbClr val="00B29C"/>
      </a:accent3>
      <a:accent4>
        <a:srgbClr val="0180B0"/>
      </a:accent4>
      <a:accent5>
        <a:srgbClr val="4D54A6"/>
      </a:accent5>
      <a:accent6>
        <a:srgbClr val="783AB1"/>
      </a:accent6>
      <a:hlink>
        <a:srgbClr val="335FFE"/>
      </a:hlink>
      <a:folHlink>
        <a:srgbClr val="CA64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SW - TMV3 - Light">
      <a:dk1>
        <a:srgbClr val="272727"/>
      </a:dk1>
      <a:lt1>
        <a:srgbClr val="FFFFFF"/>
      </a:lt1>
      <a:dk2>
        <a:srgbClr val="000000"/>
      </a:dk2>
      <a:lt2>
        <a:srgbClr val="FFFFFF"/>
      </a:lt2>
      <a:accent1>
        <a:srgbClr val="27AC95"/>
      </a:accent1>
      <a:accent2>
        <a:srgbClr val="1BB1EC"/>
      </a:accent2>
      <a:accent3>
        <a:srgbClr val="0A67D4"/>
      </a:accent3>
      <a:accent4>
        <a:srgbClr val="0F51A9"/>
      </a:accent4>
      <a:accent5>
        <a:srgbClr val="2E2E2E"/>
      </a:accent5>
      <a:accent6>
        <a:srgbClr val="EBEBEB"/>
      </a:accent6>
      <a:hlink>
        <a:srgbClr val="32A79F"/>
      </a:hlink>
      <a:folHlink>
        <a:srgbClr val="89E1D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4_Office Theme">
  <a:themeElements>
    <a:clrScheme name="SW - TMV3 - Light">
      <a:dk1>
        <a:srgbClr val="272727"/>
      </a:dk1>
      <a:lt1>
        <a:srgbClr val="FFFFFF"/>
      </a:lt1>
      <a:dk2>
        <a:srgbClr val="000000"/>
      </a:dk2>
      <a:lt2>
        <a:srgbClr val="FFFFFF"/>
      </a:lt2>
      <a:accent1>
        <a:srgbClr val="27AC95"/>
      </a:accent1>
      <a:accent2>
        <a:srgbClr val="1BB1EC"/>
      </a:accent2>
      <a:accent3>
        <a:srgbClr val="0A67D4"/>
      </a:accent3>
      <a:accent4>
        <a:srgbClr val="0F51A9"/>
      </a:accent4>
      <a:accent5>
        <a:srgbClr val="2E2E2E"/>
      </a:accent5>
      <a:accent6>
        <a:srgbClr val="EBEBEB"/>
      </a:accent6>
      <a:hlink>
        <a:srgbClr val="32A79F"/>
      </a:hlink>
      <a:folHlink>
        <a:srgbClr val="89E1DE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Minimalist_Thesis">
      <a:dk1>
        <a:srgbClr val="FFFEFF"/>
      </a:dk1>
      <a:lt1>
        <a:srgbClr val="00455A"/>
      </a:lt1>
      <a:dk2>
        <a:srgbClr val="E4EEF9"/>
      </a:dk2>
      <a:lt2>
        <a:srgbClr val="556B7F"/>
      </a:lt2>
      <a:accent1>
        <a:srgbClr val="35444D"/>
      </a:accent1>
      <a:accent2>
        <a:srgbClr val="556B7F"/>
      </a:accent2>
      <a:accent3>
        <a:srgbClr val="879CA6"/>
      </a:accent3>
      <a:accent4>
        <a:srgbClr val="B7D1DF"/>
      </a:accent4>
      <a:accent5>
        <a:srgbClr val="E4EEF9"/>
      </a:accent5>
      <a:accent6>
        <a:srgbClr val="EAEAEA"/>
      </a:accent6>
      <a:hlink>
        <a:srgbClr val="335FFE"/>
      </a:hlink>
      <a:folHlink>
        <a:srgbClr val="CA64D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AFB7230F60B4EBE9699AB991F4F50" ma:contentTypeVersion="11" ma:contentTypeDescription="Create a new document." ma:contentTypeScope="" ma:versionID="c7de5891851e3692f805cb9445b028a4">
  <xsd:schema xmlns:xsd="http://www.w3.org/2001/XMLSchema" xmlns:xs="http://www.w3.org/2001/XMLSchema" xmlns:p="http://schemas.microsoft.com/office/2006/metadata/properties" xmlns:ns3="b88092b9-15c0-4785-8395-4cf7c1c429e9" targetNamespace="http://schemas.microsoft.com/office/2006/metadata/properties" ma:root="true" ma:fieldsID="b5cd767f315a03bb56d0d48781636c17" ns3:_="">
    <xsd:import namespace="b88092b9-15c0-4785-8395-4cf7c1c429e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092b9-15c0-4785-8395-4cf7c1c429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7385C6-C9A6-4C13-938A-3B0C66770060}">
  <ds:schemaRefs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b88092b9-15c0-4785-8395-4cf7c1c429e9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0C5FDFB-B48B-4811-B3A8-232C250E12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092b9-15c0-4785-8395-4cf7c1c429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3B185F-BF2C-4595-9BAA-BF099DA7EB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13709</TotalTime>
  <Words>1517</Words>
  <Application>Microsoft Office PowerPoint</Application>
  <PresentationFormat>Platekrāna</PresentationFormat>
  <Paragraphs>229</Paragraphs>
  <Slides>38</Slides>
  <Notes>15</Notes>
  <HiddenSlides>0</HiddenSlides>
  <MMClips>0</MMClips>
  <ScaleCrop>false</ScaleCrop>
  <HeadingPairs>
    <vt:vector size="6" baseType="variant">
      <vt:variant>
        <vt:lpstr>Lietotie fonti</vt:lpstr>
      </vt:variant>
      <vt:variant>
        <vt:i4>21</vt:i4>
      </vt:variant>
      <vt:variant>
        <vt:lpstr>Dizains</vt:lpstr>
      </vt:variant>
      <vt:variant>
        <vt:i4>6</vt:i4>
      </vt:variant>
      <vt:variant>
        <vt:lpstr>Slaidu virsraksti</vt:lpstr>
      </vt:variant>
      <vt:variant>
        <vt:i4>38</vt:i4>
      </vt:variant>
    </vt:vector>
  </HeadingPairs>
  <TitlesOfParts>
    <vt:vector size="65" baseType="lpstr">
      <vt:lpstr>Microsoft YaHei</vt:lpstr>
      <vt:lpstr>MS PGothic</vt:lpstr>
      <vt:lpstr>Arial</vt:lpstr>
      <vt:lpstr>Bebas Neue</vt:lpstr>
      <vt:lpstr>Calibri</vt:lpstr>
      <vt:lpstr>Calibri Light</vt:lpstr>
      <vt:lpstr>Gill Sans</vt:lpstr>
      <vt:lpstr>Lato</vt:lpstr>
      <vt:lpstr>Lato Light</vt:lpstr>
      <vt:lpstr>League Spartan</vt:lpstr>
      <vt:lpstr>Montserrat</vt:lpstr>
      <vt:lpstr>Nunito Sans Black</vt:lpstr>
      <vt:lpstr>Open Sans</vt:lpstr>
      <vt:lpstr>Open Sans Light</vt:lpstr>
      <vt:lpstr>Poppins</vt:lpstr>
      <vt:lpstr>Poppins Medium</vt:lpstr>
      <vt:lpstr>Source Sans 3</vt:lpstr>
      <vt:lpstr>Source Sans Pro</vt:lpstr>
      <vt:lpstr>Trirong SemiBold</vt:lpstr>
      <vt:lpstr>Verdana</vt:lpstr>
      <vt:lpstr>Wingdings</vt:lpstr>
      <vt:lpstr>2_Default Theme</vt:lpstr>
      <vt:lpstr>2_Office Theme</vt:lpstr>
      <vt:lpstr>3_Default Theme</vt:lpstr>
      <vt:lpstr>6_Office Theme</vt:lpstr>
      <vt:lpstr>4_Office Theme</vt:lpstr>
      <vt:lpstr>Office Theme</vt:lpstr>
      <vt:lpstr>PIEKĻŪSTAMĪBA PUBLISKĀJĀS ĒKĀS </vt:lpstr>
      <vt:lpstr>PUBLISKO ĒKU Piekļūstamības elementi</vt:lpstr>
      <vt:lpstr>PUBLISKAS ĒKAS</vt:lpstr>
      <vt:lpstr>PIEKĻŪSTAMAS VIDES LIETOTĀJI</vt:lpstr>
      <vt:lpstr>KĀDA IR PIEKĻŪSTAMA VIDE?</vt:lpstr>
      <vt:lpstr>PIEKĻŪSTAMA INFORMATĪVĀ VIDE</vt:lpstr>
      <vt:lpstr>1. AUTOMAŠĪNU STĀVVIETA  CILVĒKIEM AR INVALIDITĀTI</vt:lpstr>
      <vt:lpstr>AUTO STĀVVIETA CILVĒKIEM AR INVALIDITĀTI NEPĀRDOMĀTS RISINĀJUMS</vt:lpstr>
      <vt:lpstr>2. Ietves (LĪDZ ĒKAS GALVENAI IEEJAI)</vt:lpstr>
      <vt:lpstr>3. Galvenā vai  alternatīvā ieeja</vt:lpstr>
      <vt:lpstr>Galvenā vai alternatīvā ieeja nepārdomāti risinājumi</vt:lpstr>
      <vt:lpstr>4. Ieejas durvis</vt:lpstr>
      <vt:lpstr>Ieejas durvis NEPĀRDOMĀTI RISINĀJUMI</vt:lpstr>
      <vt:lpstr>5. GAITEŅI</vt:lpstr>
      <vt:lpstr>6. Skaņas, vizuālā un taktilā informācija</vt:lpstr>
      <vt:lpstr>Skaņas, vizuālā un taktilā informācija Labā prakse</vt:lpstr>
      <vt:lpstr>Skaņas, vizuālā un taktilā  informācija  Nepārdomāti risinājumi</vt:lpstr>
      <vt:lpstr>7. Drošība EVAKUĀCIJAS CEĻU PIEMĒROTĪBA CILVĒKIEM AR INVALIDITĀTI</vt:lpstr>
      <vt:lpstr>DROŠĪBA NEPĀRDOMĀTI RISINĀJUMI</vt:lpstr>
      <vt:lpstr>8. PĀRVIETOŠANĀS STARP STĀVIEM</vt:lpstr>
      <vt:lpstr>Kāpnes</vt:lpstr>
      <vt:lpstr>KĀPNES NEPĀRDOMĀTI RISINĀJUMI</vt:lpstr>
      <vt:lpstr>Lifts</vt:lpstr>
      <vt:lpstr>lifts NEPĀRDOMĀTI RISINĀJUMI</vt:lpstr>
      <vt:lpstr>Pacēlājs</vt:lpstr>
      <vt:lpstr>9. Piekļūstama tualete un higiēnas telpa</vt:lpstr>
      <vt:lpstr>Tualete un higiēnas  telpa</vt:lpstr>
      <vt:lpstr>tualete NEPĀRDOMĀTI RISINĀJUMI</vt:lpstr>
      <vt:lpstr>10. Dušas telpa  </vt:lpstr>
      <vt:lpstr>duša NEPĀRDOMĀTI RISINĀJUMI</vt:lpstr>
      <vt:lpstr>Citi ĒKU elementi</vt:lpstr>
      <vt:lpstr>Mācību auditorija</vt:lpstr>
      <vt:lpstr>Ēdināšanas telpa</vt:lpstr>
      <vt:lpstr>Atpūtas iespēja</vt:lpstr>
      <vt:lpstr>IETEIKUMI IEKĻAUJOŠAS VIDES VEIDOŠANAI</vt:lpstr>
      <vt:lpstr>IETEIKUMI EFEKTĪVAI SAZIŅAI AR CILVĒKIEM AR FUNKCIONĀLIEM TRAUCĒJUMIEM</vt:lpstr>
      <vt:lpstr>RESURSI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Polina Rozkova</dc:creator>
  <cp:lastModifiedBy>Polina Rozkova</cp:lastModifiedBy>
  <cp:revision>167</cp:revision>
  <dcterms:created xsi:type="dcterms:W3CDTF">2023-10-26T07:24:29Z</dcterms:created>
  <dcterms:modified xsi:type="dcterms:W3CDTF">2024-06-27T10:22:41Z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0x01010000BAFB7230F60B4EBE9699AB991F4F50</vt:lpwstr>
  </property>
</Properties>
</file>